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Lato"/>
      <p:regular r:id="rId30"/>
      <p:bold r:id="rId31"/>
      <p:italic r:id="rId32"/>
      <p:boldItalic r:id="rId33"/>
    </p:embeddedFont>
    <p:embeddedFont>
      <p:font typeface="Righteous"/>
      <p:regular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Righteous-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710295879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710295879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Random sample of 100 thousand publications was selected from the PubMed abstracts and grant texts for the following analysis. </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Embeddings were retrieved with “all-mpnet-base-v2” sentence-transformers model</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texts were pre-filtered by removing the stopwords with NLTK (Natural Language Toolkit) and converting text to lowercase format.</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710295879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710295879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BioGPT model with 347 million parameters which is based on GPT-2 [69] medium size and pre-trained on 15 million PubMed abstracts</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a:t>
            </a:r>
            <a:r>
              <a:rPr lang="en">
                <a:solidFill>
                  <a:schemeClr val="dk1"/>
                </a:solidFill>
                <a:latin typeface="Times New Roman"/>
                <a:ea typeface="Times New Roman"/>
                <a:cs typeface="Times New Roman"/>
                <a:sym typeface="Times New Roman"/>
              </a:rPr>
              <a:t>raining objective of this model aimed to maximize log-likelihood of a next token given the context </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Biogpt-G Additionally pretrained more than 900 thousand grant abstracts with same objective as for GPT-2</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da71e68dd6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da71e68dd6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Task: Next word prediction</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Construction parameters were tuned to increase the probability of the next word to be the abbreviation of a human gene</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Efficiency Estimation:  Efficiency of the prompt was estimated based on the number of genes found in the top 1K words ranged on the probability.</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The Prompt was Human gene targeted by a drug for treating {DISEASE} is _______</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Findings: </a:t>
            </a:r>
            <a:endParaRPr>
              <a:solidFill>
                <a:schemeClr val="dk1"/>
              </a:solidFill>
              <a:latin typeface="Times New Roman"/>
              <a:ea typeface="Times New Roman"/>
              <a:cs typeface="Times New Roman"/>
              <a:sym typeface="Times New Roman"/>
            </a:endParaRPr>
          </a:p>
          <a:p>
            <a:pPr indent="0" lvl="0" marL="1828800" rtl="0" algn="l">
              <a:spcBef>
                <a:spcPts val="0"/>
              </a:spcBef>
              <a:spcAft>
                <a:spcPts val="0"/>
              </a:spcAft>
              <a:buNone/>
            </a:pPr>
            <a:r>
              <a:rPr lang="en">
                <a:solidFill>
                  <a:schemeClr val="dk1"/>
                </a:solidFill>
                <a:latin typeface="Times New Roman"/>
                <a:ea typeface="Times New Roman"/>
                <a:cs typeface="Times New Roman"/>
                <a:sym typeface="Times New Roman"/>
              </a:rPr>
              <a:t>a) Larger prompt length negatively influenced the results </a:t>
            </a:r>
            <a:br>
              <a:rPr lang="en">
                <a:solidFill>
                  <a:schemeClr val="dk1"/>
                </a:solidFill>
                <a:latin typeface="Times New Roman"/>
                <a:ea typeface="Times New Roman"/>
                <a:cs typeface="Times New Roman"/>
                <a:sym typeface="Times New Roman"/>
              </a:rPr>
            </a:br>
            <a:r>
              <a:rPr lang="en">
                <a:solidFill>
                  <a:schemeClr val="dk1"/>
                </a:solidFill>
                <a:latin typeface="Times New Roman"/>
                <a:ea typeface="Times New Roman"/>
                <a:cs typeface="Times New Roman"/>
                <a:sym typeface="Times New Roman"/>
              </a:rPr>
              <a:t>b) The addition of Articles (“the” or “a”) at the end had the opposite effect.</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710387544d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710387544d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9144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top-k validation method was implemented/ The top-k gene list was evaluated on the effect strength and effect significance</a:t>
            </a:r>
            <a:endParaRPr>
              <a:solidFill>
                <a:schemeClr val="dk1"/>
              </a:solidFill>
              <a:latin typeface="Times New Roman"/>
              <a:ea typeface="Times New Roman"/>
              <a:cs typeface="Times New Roman"/>
              <a:sym typeface="Times New Roman"/>
            </a:endParaRPr>
          </a:p>
          <a:p>
            <a:pPr indent="-298450" lvl="0" marL="9144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prominently a certain target (like a protein related to aging) features within the most significant results (top-k) generated by a model, compared to how frequently it appears in the entire dataset</a:t>
            </a:r>
            <a:endParaRPr>
              <a:solidFill>
                <a:schemeClr val="dk1"/>
              </a:solidFill>
              <a:latin typeface="Times New Roman"/>
              <a:ea typeface="Times New Roman"/>
              <a:cs typeface="Times New Roman"/>
              <a:sym typeface="Times New Roman"/>
            </a:endParaRPr>
          </a:p>
          <a:p>
            <a:pPr indent="-298450" lvl="0" marL="9144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HGPV checks whether the findings from a sample are extraordinary or just due to random chance.</a:t>
            </a:r>
            <a:endParaRPr>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da71e68dd6_0_1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da71e68dd6_0_1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solidFill>
                  <a:schemeClr val="dk1"/>
                </a:solidFill>
                <a:latin typeface="Times New Roman"/>
                <a:ea typeface="Times New Roman"/>
                <a:cs typeface="Times New Roman"/>
                <a:sym typeface="Times New Roman"/>
              </a:rPr>
              <a:t>general tokenizer provided by Microsoft for BioGPT</a:t>
            </a:r>
            <a:endParaRPr>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rPr lang="en">
                <a:solidFill>
                  <a:schemeClr val="dk1"/>
                </a:solidFill>
                <a:latin typeface="Times New Roman"/>
                <a:ea typeface="Times New Roman"/>
                <a:cs typeface="Times New Roman"/>
                <a:sym typeface="Times New Roman"/>
              </a:rPr>
              <a:t>part of the gene's names in the vocabulary</a:t>
            </a:r>
            <a:endParaRPr>
              <a:solidFill>
                <a:schemeClr val="dk1"/>
              </a:solidFill>
              <a:latin typeface="Times New Roman"/>
              <a:ea typeface="Times New Roman"/>
              <a:cs typeface="Times New Roman"/>
              <a:sym typeface="Times New Roman"/>
            </a:endParaRPr>
          </a:p>
          <a:p>
            <a:pPr indent="0" lvl="0" marL="45720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less than 2% of the genes are directly found in the vocabulary</a:t>
            </a:r>
            <a:endParaRPr>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rPr lang="en">
                <a:solidFill>
                  <a:schemeClr val="dk1"/>
                </a:solidFill>
                <a:latin typeface="Times New Roman"/>
                <a:ea typeface="Times New Roman"/>
                <a:cs typeface="Times New Roman"/>
                <a:sym typeface="Times New Roman"/>
              </a:rPr>
              <a:t>genes are coded with 2 to 7 tokens</a:t>
            </a:r>
            <a:endParaRPr>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rPr lang="en">
                <a:solidFill>
                  <a:schemeClr val="dk1"/>
                </a:solidFill>
                <a:latin typeface="Times New Roman"/>
                <a:ea typeface="Times New Roman"/>
                <a:cs typeface="Times New Roman"/>
                <a:sym typeface="Times New Roman"/>
              </a:rPr>
              <a:t>probability of the gene name with several tokens, the tokens were iteratively added to the initial prompt for the calculation of the next token probability</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da71e68dd6_0_1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da71e68dd6_0_1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Maximum Token length was selected based on the based on most common genes in the training set</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The target gene length was between 1-5 so they </a:t>
            </a:r>
            <a:r>
              <a:rPr lang="en">
                <a:solidFill>
                  <a:schemeClr val="dk1"/>
                </a:solidFill>
                <a:latin typeface="Times New Roman"/>
                <a:ea typeface="Times New Roman"/>
                <a:cs typeface="Times New Roman"/>
                <a:sym typeface="Times New Roman"/>
              </a:rPr>
              <a:t>filtered</a:t>
            </a:r>
            <a:r>
              <a:rPr lang="en">
                <a:solidFill>
                  <a:schemeClr val="dk1"/>
                </a:solidFill>
                <a:latin typeface="Times New Roman"/>
                <a:ea typeface="Times New Roman"/>
                <a:cs typeface="Times New Roman"/>
                <a:sym typeface="Times New Roman"/>
              </a:rPr>
              <a:t> out all the genes which had token length greater than 5</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Only few of the whole vocab is gene names so to prevent skewing from non gene data all of the tokens were divided by total </a:t>
            </a:r>
            <a:r>
              <a:rPr lang="en">
                <a:solidFill>
                  <a:schemeClr val="dk1"/>
                </a:solidFill>
                <a:latin typeface="Times New Roman"/>
                <a:ea typeface="Times New Roman"/>
                <a:cs typeface="Times New Roman"/>
                <a:sym typeface="Times New Roman"/>
              </a:rPr>
              <a:t>probability</a:t>
            </a:r>
            <a:r>
              <a:rPr lang="en">
                <a:solidFill>
                  <a:schemeClr val="dk1"/>
                </a:solidFill>
                <a:latin typeface="Times New Roman"/>
                <a:ea typeface="Times New Roman"/>
                <a:cs typeface="Times New Roman"/>
                <a:sym typeface="Times New Roman"/>
              </a:rPr>
              <a:t> of all gene tokens </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Token length can differ among different target genes so they decided to apply normalization </a:t>
            </a:r>
            <a:br>
              <a:rPr lang="en">
                <a:solidFill>
                  <a:schemeClr val="dk1"/>
                </a:solidFill>
                <a:latin typeface="Times New Roman"/>
                <a:ea typeface="Times New Roman"/>
                <a:cs typeface="Times New Roman"/>
                <a:sym typeface="Times New Roman"/>
              </a:rPr>
            </a:br>
            <a:r>
              <a:rPr lang="en">
                <a:solidFill>
                  <a:schemeClr val="dk1"/>
                </a:solidFill>
                <a:latin typeface="Times New Roman"/>
                <a:ea typeface="Times New Roman"/>
                <a:cs typeface="Times New Roman"/>
                <a:sym typeface="Times New Roman"/>
              </a:rPr>
              <a:t>A. Normalizing each token (part of the gene name) in every step of the analysis.</a:t>
            </a:r>
            <a:br>
              <a:rPr lang="en">
                <a:solidFill>
                  <a:schemeClr val="dk1"/>
                </a:solidFill>
                <a:latin typeface="Times New Roman"/>
                <a:ea typeface="Times New Roman"/>
                <a:cs typeface="Times New Roman"/>
                <a:sym typeface="Times New Roman"/>
              </a:rPr>
            </a:br>
            <a:r>
              <a:rPr lang="en">
                <a:solidFill>
                  <a:schemeClr val="dk1"/>
                </a:solidFill>
                <a:latin typeface="Times New Roman"/>
                <a:ea typeface="Times New Roman"/>
                <a:cs typeface="Times New Roman"/>
                <a:sym typeface="Times New Roman"/>
              </a:rPr>
              <a:t>B. Normalizing the combined probabilities for all gene tokens at the end of the process.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As we talked about token limits and lengths in the </a:t>
            </a:r>
            <a:r>
              <a:rPr lang="en">
                <a:solidFill>
                  <a:schemeClr val="dk1"/>
                </a:solidFill>
                <a:latin typeface="Times New Roman"/>
                <a:ea typeface="Times New Roman"/>
                <a:cs typeface="Times New Roman"/>
                <a:sym typeface="Times New Roman"/>
              </a:rPr>
              <a:t>beginning</a:t>
            </a:r>
            <a:r>
              <a:rPr lang="en">
                <a:solidFill>
                  <a:schemeClr val="dk1"/>
                </a:solidFill>
                <a:latin typeface="Times New Roman"/>
                <a:ea typeface="Times New Roman"/>
                <a:cs typeface="Times New Roman"/>
                <a:sym typeface="Times New Roman"/>
              </a:rPr>
              <a:t> if the </a:t>
            </a:r>
            <a:r>
              <a:rPr lang="en">
                <a:solidFill>
                  <a:schemeClr val="dk1"/>
                </a:solidFill>
                <a:latin typeface="Times New Roman"/>
                <a:ea typeface="Times New Roman"/>
                <a:cs typeface="Times New Roman"/>
                <a:sym typeface="Times New Roman"/>
              </a:rPr>
              <a:t>beginning</a:t>
            </a:r>
            <a:r>
              <a:rPr lang="en">
                <a:solidFill>
                  <a:schemeClr val="dk1"/>
                </a:solidFill>
                <a:latin typeface="Times New Roman"/>
                <a:ea typeface="Times New Roman"/>
                <a:cs typeface="Times New Roman"/>
                <a:sym typeface="Times New Roman"/>
              </a:rPr>
              <a:t> we can have 2 cases </a:t>
            </a:r>
            <a:endParaRPr>
              <a:solidFill>
                <a:schemeClr val="dk1"/>
              </a:solidFill>
              <a:latin typeface="Times New Roman"/>
              <a:ea typeface="Times New Roman"/>
              <a:cs typeface="Times New Roman"/>
              <a:sym typeface="Times New Roman"/>
            </a:endParaRPr>
          </a:p>
          <a:p>
            <a:pPr indent="0" lvl="0" marL="914400" rtl="0" algn="l">
              <a:spcBef>
                <a:spcPts val="0"/>
              </a:spcBef>
              <a:spcAft>
                <a:spcPts val="0"/>
              </a:spcAft>
              <a:buNone/>
            </a:pPr>
            <a:r>
              <a:rPr lang="en">
                <a:solidFill>
                  <a:schemeClr val="dk1"/>
                </a:solidFill>
                <a:latin typeface="Times New Roman"/>
                <a:ea typeface="Times New Roman"/>
                <a:cs typeface="Times New Roman"/>
                <a:sym typeface="Times New Roman"/>
              </a:rPr>
              <a:t>a) the gene length was computed &lt;= iterations of token computation</a:t>
            </a:r>
            <a:endParaRPr>
              <a:solidFill>
                <a:schemeClr val="dk1"/>
              </a:solidFill>
              <a:latin typeface="Times New Roman"/>
              <a:ea typeface="Times New Roman"/>
              <a:cs typeface="Times New Roman"/>
              <a:sym typeface="Times New Roman"/>
            </a:endParaRPr>
          </a:p>
          <a:p>
            <a:pPr indent="0" lvl="0" marL="914400" rtl="0" algn="l">
              <a:spcBef>
                <a:spcPts val="0"/>
              </a:spcBef>
              <a:spcAft>
                <a:spcPts val="0"/>
              </a:spcAft>
              <a:buNone/>
            </a:pPr>
            <a:r>
              <a:rPr lang="en">
                <a:solidFill>
                  <a:schemeClr val="dk1"/>
                </a:solidFill>
                <a:latin typeface="Times New Roman"/>
                <a:ea typeface="Times New Roman"/>
                <a:cs typeface="Times New Roman"/>
                <a:sym typeface="Times New Roman"/>
              </a:rPr>
              <a:t>b) or it was more than that and the model had to squeeze the tokens into one or more iteration to finish the prompt</a:t>
            </a:r>
            <a:br>
              <a:rPr lang="en">
                <a:solidFill>
                  <a:schemeClr val="dk1"/>
                </a:solidFill>
                <a:latin typeface="Times New Roman"/>
                <a:ea typeface="Times New Roman"/>
                <a:cs typeface="Times New Roman"/>
                <a:sym typeface="Times New Roman"/>
              </a:rPr>
            </a:br>
            <a:r>
              <a:rPr lang="en">
                <a:solidFill>
                  <a:schemeClr val="dk1"/>
                </a:solidFill>
                <a:latin typeface="Times New Roman"/>
                <a:ea typeface="Times New Roman"/>
                <a:cs typeface="Times New Roman"/>
                <a:sym typeface="Times New Roman"/>
              </a:rPr>
              <a:t>The ways to normalize the above cases had to handle whether the gene normalization was simple separate sum(case 1) or (possibly by combining the processing of several tokens in a single round or by extending the number of iterations in some way to accommodate all tokens.)</a:t>
            </a:r>
            <a:endParaRPr>
              <a:solidFill>
                <a:schemeClr val="dk1"/>
              </a:solidFill>
              <a:latin typeface="Times New Roman"/>
              <a:ea typeface="Times New Roman"/>
              <a:cs typeface="Times New Roman"/>
              <a:sym typeface="Times New Roman"/>
            </a:endParaRPr>
          </a:p>
          <a:p>
            <a:pPr indent="-298450" lvl="0" marL="9144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Adjusted this by dividing the total probability by the length of the gene name to mitigate this issue.</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da71e68dd6_0_1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da71e68dd6_0_1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Dividing the final </a:t>
            </a:r>
            <a:r>
              <a:rPr lang="en">
                <a:solidFill>
                  <a:schemeClr val="dk1"/>
                </a:solidFill>
                <a:latin typeface="Times New Roman"/>
                <a:ea typeface="Times New Roman"/>
                <a:cs typeface="Times New Roman"/>
                <a:sym typeface="Times New Roman"/>
              </a:rPr>
              <a:t>probability of longer gene names</a:t>
            </a:r>
            <a:r>
              <a:rPr lang="en">
                <a:solidFill>
                  <a:schemeClr val="dk1"/>
                </a:solidFill>
                <a:latin typeface="Times New Roman"/>
                <a:ea typeface="Times New Roman"/>
                <a:cs typeface="Times New Roman"/>
                <a:sym typeface="Times New Roman"/>
              </a:rPr>
              <a:t> with the length of gene name/token increased the accuracy</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During Normalization of the individual tokens in each iteration when sum of all gene tokens equals to 1 has shown the best performance</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While selecting best parameter for final normalization. The results suggested that parameter does not significantly affect the performance, however parameter equals to 1 yields slightly better results</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The results have shown that the model that involved the full list of genes, normalization to 1 on each interaction, and the normalization of the final product by the division of the name length outperforms other model versions</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da71e68dd6_0_1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da71e68dd6_0_1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For analysis the paper looked at top 200 genes were extracted from the BioGPT g model</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Those </a:t>
            </a:r>
            <a:r>
              <a:rPr lang="en">
                <a:solidFill>
                  <a:schemeClr val="dk1"/>
                </a:solidFill>
                <a:latin typeface="Times New Roman"/>
                <a:ea typeface="Times New Roman"/>
                <a:cs typeface="Times New Roman"/>
                <a:sym typeface="Times New Roman"/>
              </a:rPr>
              <a:t>results</a:t>
            </a:r>
            <a:r>
              <a:rPr lang="en">
                <a:solidFill>
                  <a:schemeClr val="dk1"/>
                </a:solidFill>
                <a:latin typeface="Times New Roman"/>
                <a:ea typeface="Times New Roman"/>
                <a:cs typeface="Times New Roman"/>
                <a:sym typeface="Times New Roman"/>
              </a:rPr>
              <a:t> were compare during intersection with GenAge database (p &lt; 0.001)</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The 200 samples were also Intersected with PubMed database (p &lt; 0.001) where the most commonly mentioned genes in the context of aging were selected by calculating the number </a:t>
            </a:r>
            <a:r>
              <a:rPr lang="en">
                <a:solidFill>
                  <a:schemeClr val="dk1"/>
                </a:solidFill>
                <a:latin typeface="Times New Roman"/>
                <a:ea typeface="Times New Roman"/>
                <a:cs typeface="Times New Roman"/>
                <a:sym typeface="Times New Roman"/>
              </a:rPr>
              <a:t>of</a:t>
            </a:r>
            <a:r>
              <a:rPr lang="en">
                <a:solidFill>
                  <a:schemeClr val="dk1"/>
                </a:solidFill>
                <a:latin typeface="Times New Roman"/>
                <a:ea typeface="Times New Roman"/>
                <a:cs typeface="Times New Roman"/>
                <a:sym typeface="Times New Roman"/>
              </a:rPr>
              <a:t> abstracts with the co-occurrence of the selected gene name and “aging”.</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For these top 50 genes, significant associations were found in 575 different categories. The significance of these results is statistically confirmed, with a False Discovery Rate (FDR) adjusted p-value of less than 0.01.</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7102958791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7102958791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Constructed the graph with vertex weights corresponding to cosine similarities between protein nodes</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BioGPT learns not only the probabilities of the words in the specific context, but also creates the internal associations of word similarities</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When compare with the other proteins: nodes corresponding to the proteins, which are not highly mentioned with “aging” in PubMed texts but selected as age-related by BioGPT, placed closer on the graph to the proteins both co-mentioned with “aging” and selected as age-related by BioGPT</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710387544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710387544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A tensor vector was created by using the prompt "The human age-associated gene is the" gene name. This prompt was tokenized using, mean output pooling was used and then was converted into a pytorch tensor of size 1024 which was used as individual token</a:t>
            </a:r>
            <a:endParaRPr sz="210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7115b7c5c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7115b7c5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710387544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710387544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They used cosine similarity to compute the similarity </a:t>
            </a:r>
            <a:r>
              <a:rPr lang="en">
                <a:solidFill>
                  <a:schemeClr val="dk1"/>
                </a:solidFill>
                <a:latin typeface="Times New Roman"/>
                <a:ea typeface="Times New Roman"/>
                <a:cs typeface="Times New Roman"/>
                <a:sym typeface="Times New Roman"/>
              </a:rPr>
              <a:t>between</a:t>
            </a:r>
            <a:r>
              <a:rPr lang="en">
                <a:solidFill>
                  <a:schemeClr val="dk1"/>
                </a:solidFill>
                <a:latin typeface="Times New Roman"/>
                <a:ea typeface="Times New Roman"/>
                <a:cs typeface="Times New Roman"/>
                <a:sym typeface="Times New Roman"/>
              </a:rPr>
              <a:t> the </a:t>
            </a:r>
            <a:r>
              <a:rPr lang="en">
                <a:solidFill>
                  <a:schemeClr val="dk1"/>
                </a:solidFill>
                <a:latin typeface="Times New Roman"/>
                <a:ea typeface="Times New Roman"/>
                <a:cs typeface="Times New Roman"/>
                <a:sym typeface="Times New Roman"/>
              </a:rPr>
              <a:t>protein</a:t>
            </a:r>
            <a:r>
              <a:rPr lang="en">
                <a:solidFill>
                  <a:schemeClr val="dk1"/>
                </a:solidFill>
                <a:latin typeface="Times New Roman"/>
                <a:ea typeface="Times New Roman"/>
                <a:cs typeface="Times New Roman"/>
                <a:sym typeface="Times New Roman"/>
              </a:rPr>
              <a:t> nodes and set the cutoff to 0.507 to preserve only relevant connections</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They used  Dijkstra’s to compute the shortest distance</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710295879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710295879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solidFill>
                  <a:schemeClr val="dk1"/>
                </a:solidFill>
                <a:latin typeface="Times New Roman"/>
                <a:ea typeface="Times New Roman"/>
                <a:cs typeface="Times New Roman"/>
                <a:sym typeface="Times New Roman"/>
              </a:rPr>
              <a:t>Targets not considered as potential dual-purpose candidates were due to either (1) tumor suppressor properties or (2) opposite direction of therapeutic approaches between aging and age-related diseases.</a:t>
            </a:r>
            <a:endParaRPr>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https://pubmed.ncbi.nlm.nih.gov/35347083/</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710295879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710295879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Among these 9 genes, CCR5, MIP, and PTH are considered as novel age-related targets because their roles in aging were not reported previously based on the databases for experimentally validated age-related genes and compound</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MIP is a candidate tumor suppressor so are BRCA1 and VHL. Why dont consider those: targeting these tumor suppressors could be attributed to the increased risks of cancer development</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After filtering out the targets due to the limitations mentioned before finally TNF, SRC and RET, and two novel genes, CCR5 and PTH are considered potential dual-purpose candidates for aging and age-related diseases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710387544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710387544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710bd4209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710bd4209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da71e68dd6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da71e68dd6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Font typeface="Times New Roman"/>
              <a:buAutoNum type="arabicPeriod"/>
            </a:pPr>
            <a:r>
              <a:rPr lang="en">
                <a:latin typeface="Times New Roman"/>
                <a:ea typeface="Times New Roman"/>
                <a:cs typeface="Times New Roman"/>
                <a:sym typeface="Times New Roman"/>
              </a:rPr>
              <a:t>Understanding molecular mechanisms underlying such processes, molecular mechanisms associated with aging remain not well-understood</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AutoNum type="arabicPeriod"/>
            </a:pPr>
            <a:r>
              <a:rPr lang="en">
                <a:latin typeface="Times New Roman"/>
                <a:ea typeface="Times New Roman"/>
                <a:cs typeface="Times New Roman"/>
                <a:sym typeface="Times New Roman"/>
              </a:rPr>
              <a:t>Aging is highly complex and multifaceted biological process, as it affects interrelated network of genes, proteins, and pathways implicated in aging process posing considerable challenges in traditional experimental and analytical methodologies </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AutoNum type="arabicPeriod"/>
            </a:pPr>
            <a:r>
              <a:rPr lang="en">
                <a:latin typeface="Times New Roman"/>
                <a:ea typeface="Times New Roman"/>
                <a:cs typeface="Times New Roman"/>
                <a:sym typeface="Times New Roman"/>
              </a:rPr>
              <a:t>Why we use AI</a:t>
            </a:r>
            <a:endParaRPr>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da71e68dd6_0_1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da71e68dd6_0_1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da71e68dd6_0_1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da71e68dd6_0_1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Algorithms trained on extensive datasets to understand and generate human-like text</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Predicts next words on a probability distribution of context-aware words derived from previously fed data</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Used for target prioritization of medical task with a matching objective and range the extracted targets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T</a:t>
            </a:r>
            <a:r>
              <a:rPr lang="en">
                <a:solidFill>
                  <a:schemeClr val="dk1"/>
                </a:solidFill>
                <a:latin typeface="Times New Roman"/>
                <a:ea typeface="Times New Roman"/>
                <a:cs typeface="Times New Roman"/>
                <a:sym typeface="Times New Roman"/>
              </a:rPr>
              <a:t>arget prioritization: medically important task with a matching objective is the target prioritization for a given disease.</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da71e68dd6_0_1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da71e68dd6_0_1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da71e68dd6_0_1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da71e68dd6_0_1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There are a lot of databases and websites used for </a:t>
            </a:r>
            <a:r>
              <a:rPr lang="en">
                <a:solidFill>
                  <a:schemeClr val="dk1"/>
                </a:solidFill>
                <a:latin typeface="Times New Roman"/>
                <a:ea typeface="Times New Roman"/>
                <a:cs typeface="Times New Roman"/>
                <a:sym typeface="Times New Roman"/>
              </a:rPr>
              <a:t>comparison</a:t>
            </a:r>
            <a:r>
              <a:rPr lang="en">
                <a:solidFill>
                  <a:schemeClr val="dk1"/>
                </a:solidFill>
                <a:latin typeface="Times New Roman"/>
                <a:ea typeface="Times New Roman"/>
                <a:cs typeface="Times New Roman"/>
                <a:sym typeface="Times New Roman"/>
              </a:rPr>
              <a:t>, selection and understanding the data and it is </a:t>
            </a:r>
            <a:r>
              <a:rPr lang="en">
                <a:solidFill>
                  <a:schemeClr val="dk1"/>
                </a:solidFill>
                <a:latin typeface="Times New Roman"/>
                <a:ea typeface="Times New Roman"/>
                <a:cs typeface="Times New Roman"/>
                <a:sym typeface="Times New Roman"/>
              </a:rPr>
              <a:t>important</a:t>
            </a:r>
            <a:r>
              <a:rPr lang="en">
                <a:solidFill>
                  <a:schemeClr val="dk1"/>
                </a:solidFill>
                <a:latin typeface="Times New Roman"/>
                <a:ea typeface="Times New Roman"/>
                <a:cs typeface="Times New Roman"/>
                <a:sym typeface="Times New Roman"/>
              </a:rPr>
              <a:t> to mention them all initially so that they can be </a:t>
            </a:r>
            <a:r>
              <a:rPr lang="en">
                <a:solidFill>
                  <a:schemeClr val="dk1"/>
                </a:solidFill>
                <a:latin typeface="Times New Roman"/>
                <a:ea typeface="Times New Roman"/>
                <a:cs typeface="Times New Roman"/>
                <a:sym typeface="Times New Roman"/>
              </a:rPr>
              <a:t>referenced</a:t>
            </a:r>
            <a:r>
              <a:rPr lang="en">
                <a:solidFill>
                  <a:schemeClr val="dk1"/>
                </a:solidFill>
                <a:latin typeface="Times New Roman"/>
                <a:ea typeface="Times New Roman"/>
                <a:cs typeface="Times New Roman"/>
                <a:sym typeface="Times New Roman"/>
              </a:rPr>
              <a:t> back when we talk about them later</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da71e68dd6_0_1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da71e68dd6_0_1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topics are indeed different between these two text corpus.</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topics identified for grant proposals have appeared to be more relevant for target discovery</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20 main topics identified for grants were closely related to human health and specific conditions or organs </a:t>
            </a:r>
            <a:endParaRPr>
              <a:solidFill>
                <a:schemeClr val="dk1"/>
              </a:solidFill>
              <a:latin typeface="Times New Roman"/>
              <a:ea typeface="Times New Roman"/>
              <a:cs typeface="Times New Roman"/>
              <a:sym typeface="Times New Roman"/>
            </a:endParaRPr>
          </a:p>
          <a:p>
            <a:pPr indent="-298450" lvl="0" marL="457200" rtl="0" algn="l">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 PubMed text were more heterogeneous. Also, along with the human-related information, there were articles devoted to animal studies (topics 3, 8, 21) and other fields of Life Science</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da71e68dd6_0_1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da71e68dd6_0_1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TITLE_AND_TWO_COLUMNS_2_1">
    <p:spTree>
      <p:nvGrpSpPr>
        <p:cNvPr id="50" name="Shape 50"/>
        <p:cNvGrpSpPr/>
        <p:nvPr/>
      </p:nvGrpSpPr>
      <p:grpSpPr>
        <a:xfrm>
          <a:off x="0" y="0"/>
          <a:ext cx="0" cy="0"/>
          <a:chOff x="0" y="0"/>
          <a:chExt cx="0" cy="0"/>
        </a:xfrm>
      </p:grpSpPr>
      <p:sp>
        <p:nvSpPr>
          <p:cNvPr id="51" name="Google Shape;51;p13"/>
          <p:cNvSpPr/>
          <p:nvPr/>
        </p:nvSpPr>
        <p:spPr>
          <a:xfrm>
            <a:off x="111300" y="110250"/>
            <a:ext cx="8921400" cy="4923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txBox="1"/>
          <p:nvPr>
            <p:ph type="title"/>
          </p:nvPr>
        </p:nvSpPr>
        <p:spPr>
          <a:xfrm>
            <a:off x="708600" y="539500"/>
            <a:ext cx="77268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3" name="Google Shape;53;p13"/>
          <p:cNvSpPr txBox="1"/>
          <p:nvPr>
            <p:ph idx="1" type="subTitle"/>
          </p:nvPr>
        </p:nvSpPr>
        <p:spPr>
          <a:xfrm>
            <a:off x="711875" y="3452377"/>
            <a:ext cx="1725600" cy="1185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4" name="Google Shape;54;p13"/>
          <p:cNvSpPr txBox="1"/>
          <p:nvPr>
            <p:ph idx="2" type="subTitle"/>
          </p:nvPr>
        </p:nvSpPr>
        <p:spPr>
          <a:xfrm>
            <a:off x="710525" y="2984028"/>
            <a:ext cx="17283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200">
                <a:solidFill>
                  <a:srgbClr val="464342"/>
                </a:solidFill>
                <a:latin typeface="Righteous"/>
                <a:ea typeface="Righteous"/>
                <a:cs typeface="Righteous"/>
                <a:sym typeface="Righteou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5" name="Google Shape;55;p13"/>
          <p:cNvSpPr txBox="1"/>
          <p:nvPr>
            <p:ph idx="3" type="subTitle"/>
          </p:nvPr>
        </p:nvSpPr>
        <p:spPr>
          <a:xfrm>
            <a:off x="2712275" y="3452377"/>
            <a:ext cx="1725600" cy="1185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 name="Google Shape;56;p13"/>
          <p:cNvSpPr txBox="1"/>
          <p:nvPr>
            <p:ph idx="4" type="subTitle"/>
          </p:nvPr>
        </p:nvSpPr>
        <p:spPr>
          <a:xfrm>
            <a:off x="2710925" y="2984028"/>
            <a:ext cx="17283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200">
                <a:solidFill>
                  <a:srgbClr val="464342"/>
                </a:solidFill>
                <a:latin typeface="Righteous"/>
                <a:ea typeface="Righteous"/>
                <a:cs typeface="Righteous"/>
                <a:sym typeface="Righteou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7" name="Google Shape;57;p13"/>
          <p:cNvSpPr txBox="1"/>
          <p:nvPr>
            <p:ph idx="5" type="subTitle"/>
          </p:nvPr>
        </p:nvSpPr>
        <p:spPr>
          <a:xfrm>
            <a:off x="4712675" y="3452377"/>
            <a:ext cx="1725600" cy="1185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8" name="Google Shape;58;p13"/>
          <p:cNvSpPr txBox="1"/>
          <p:nvPr>
            <p:ph idx="6" type="subTitle"/>
          </p:nvPr>
        </p:nvSpPr>
        <p:spPr>
          <a:xfrm>
            <a:off x="4711325" y="2984028"/>
            <a:ext cx="17283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200">
                <a:solidFill>
                  <a:srgbClr val="464342"/>
                </a:solidFill>
                <a:latin typeface="Righteous"/>
                <a:ea typeface="Righteous"/>
                <a:cs typeface="Righteous"/>
                <a:sym typeface="Righteou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 name="Google Shape;59;p13"/>
          <p:cNvSpPr txBox="1"/>
          <p:nvPr>
            <p:ph idx="7" type="subTitle"/>
          </p:nvPr>
        </p:nvSpPr>
        <p:spPr>
          <a:xfrm>
            <a:off x="6713075" y="3452377"/>
            <a:ext cx="1725600" cy="1185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 name="Google Shape;60;p13"/>
          <p:cNvSpPr txBox="1"/>
          <p:nvPr>
            <p:ph idx="8" type="subTitle"/>
          </p:nvPr>
        </p:nvSpPr>
        <p:spPr>
          <a:xfrm>
            <a:off x="6711725" y="2984028"/>
            <a:ext cx="17283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200">
                <a:solidFill>
                  <a:srgbClr val="464342"/>
                </a:solidFill>
                <a:latin typeface="Righteous"/>
                <a:ea typeface="Righteous"/>
                <a:cs typeface="Righteous"/>
                <a:sym typeface="Righteou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1" name="Google Shape;61;p13"/>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2" name="Shape 62"/>
        <p:cNvGrpSpPr/>
        <p:nvPr/>
      </p:nvGrpSpPr>
      <p:grpSpPr>
        <a:xfrm>
          <a:off x="0" y="0"/>
          <a:ext cx="0" cy="0"/>
          <a:chOff x="0" y="0"/>
          <a:chExt cx="0" cy="0"/>
        </a:xfrm>
      </p:grpSpPr>
      <p:pic>
        <p:nvPicPr>
          <p:cNvPr id="63" name="Google Shape;63;p14"/>
          <p:cNvPicPr preferRelativeResize="0"/>
          <p:nvPr/>
        </p:nvPicPr>
        <p:blipFill>
          <a:blip r:embed="rId2">
            <a:alphaModFix amt="25000"/>
          </a:blip>
          <a:stretch>
            <a:fillRect/>
          </a:stretch>
        </p:blipFill>
        <p:spPr>
          <a:xfrm>
            <a:off x="0" y="0"/>
            <a:ext cx="9144000" cy="5143500"/>
          </a:xfrm>
          <a:prstGeom prst="rect">
            <a:avLst/>
          </a:prstGeom>
          <a:noFill/>
          <a:ln>
            <a:noFill/>
          </a:ln>
        </p:spPr>
      </p:pic>
      <p:sp>
        <p:nvSpPr>
          <p:cNvPr id="64" name="Google Shape;64;p14"/>
          <p:cNvSpPr/>
          <p:nvPr/>
        </p:nvSpPr>
        <p:spPr>
          <a:xfrm rot="10800000">
            <a:off x="4312800" y="0"/>
            <a:ext cx="4831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5" name="Google Shape;65;p14"/>
          <p:cNvSpPr txBox="1"/>
          <p:nvPr>
            <p:ph type="title"/>
          </p:nvPr>
        </p:nvSpPr>
        <p:spPr>
          <a:xfrm>
            <a:off x="713225" y="1775413"/>
            <a:ext cx="4026300" cy="915900"/>
          </a:xfrm>
          <a:prstGeom prst="rect">
            <a:avLst/>
          </a:prstGeom>
          <a:solidFill>
            <a:schemeClr val="lt2"/>
          </a:solidFill>
        </p:spPr>
        <p:txBody>
          <a:bodyPr anchorCtr="0" anchor="b" bIns="91425" lIns="91425" spcFirstLastPara="1" rIns="91425" wrap="square" tIns="91425">
            <a:normAutofit/>
          </a:bodyPr>
          <a:lstStyle>
            <a:lvl1pPr lvl="0" rtl="0" algn="l">
              <a:spcBef>
                <a:spcPts val="0"/>
              </a:spcBef>
              <a:spcAft>
                <a:spcPts val="0"/>
              </a:spcAft>
              <a:buSzPts val="3600"/>
              <a:buNone/>
              <a:defRPr sz="4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6" name="Google Shape;66;p14"/>
          <p:cNvSpPr txBox="1"/>
          <p:nvPr>
            <p:ph hasCustomPrompt="1" idx="2" type="title"/>
          </p:nvPr>
        </p:nvSpPr>
        <p:spPr>
          <a:xfrm>
            <a:off x="713225" y="905238"/>
            <a:ext cx="4026300" cy="801300"/>
          </a:xfrm>
          <a:prstGeom prst="rect">
            <a:avLst/>
          </a:prstGeom>
          <a:solidFill>
            <a:schemeClr val="lt2"/>
          </a:solidFill>
        </p:spPr>
        <p:txBody>
          <a:bodyPr anchorCtr="0" anchor="ctr" bIns="91425" lIns="91425" spcFirstLastPara="1" rIns="91425" wrap="square" tIns="91425">
            <a:normAutofit/>
          </a:bodyPr>
          <a:lstStyle>
            <a:lvl1pPr lvl="0" rtl="0" algn="l">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7" name="Google Shape;67;p14"/>
          <p:cNvSpPr txBox="1"/>
          <p:nvPr>
            <p:ph idx="1" type="subTitle"/>
          </p:nvPr>
        </p:nvSpPr>
        <p:spPr>
          <a:xfrm>
            <a:off x="713225" y="2842075"/>
            <a:ext cx="2845200" cy="678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68" name="Google Shape;68;p14"/>
          <p:cNvCxnSpPr/>
          <p:nvPr/>
        </p:nvCxnSpPr>
        <p:spPr>
          <a:xfrm rot="10800000">
            <a:off x="723950" y="4604000"/>
            <a:ext cx="8423100" cy="0"/>
          </a:xfrm>
          <a:prstGeom prst="straightConnector1">
            <a:avLst/>
          </a:prstGeom>
          <a:noFill/>
          <a:ln cap="flat" cmpd="sng" w="28575">
            <a:solidFill>
              <a:schemeClr val="dk1"/>
            </a:solidFill>
            <a:prstDash val="solid"/>
            <a:round/>
            <a:headEnd len="med" w="med" type="none"/>
            <a:tailEnd len="med" w="med" type="oval"/>
          </a:ln>
        </p:spPr>
      </p:cxnSp>
      <p:sp>
        <p:nvSpPr>
          <p:cNvPr id="69" name="Google Shape;69;p14"/>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 Id="rId4" Type="http://schemas.openxmlformats.org/officeDocument/2006/relationships/image" Target="../media/image4.png"/><Relationship Id="rId5"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7.png"/><Relationship Id="rId5"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 Id="rId4" Type="http://schemas.openxmlformats.org/officeDocument/2006/relationships/image" Target="../media/image9.png"/><Relationship Id="rId5"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27.png"/><Relationship Id="rId5"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ctrTitle"/>
          </p:nvPr>
        </p:nvSpPr>
        <p:spPr>
          <a:xfrm>
            <a:off x="311708" y="2005250"/>
            <a:ext cx="8520600" cy="2052600"/>
          </a:xfrm>
          <a:prstGeom prst="rect">
            <a:avLst/>
          </a:prstGeom>
        </p:spPr>
        <p:txBody>
          <a:bodyPr anchorCtr="0" anchor="b" bIns="91425" lIns="91425" spcFirstLastPara="1" rIns="91425" wrap="square" tIns="91425">
            <a:normAutofit fontScale="90000"/>
          </a:bodyPr>
          <a:lstStyle/>
          <a:p>
            <a:pPr indent="0" lvl="0" marL="0" rtl="0" algn="ctr">
              <a:lnSpc>
                <a:spcPct val="125000"/>
              </a:lnSpc>
              <a:spcBef>
                <a:spcPts val="2000"/>
              </a:spcBef>
              <a:spcAft>
                <a:spcPts val="0"/>
              </a:spcAft>
              <a:buClr>
                <a:schemeClr val="dk1"/>
              </a:buClr>
              <a:buSzPct val="30461"/>
              <a:buFont typeface="Arial"/>
              <a:buNone/>
            </a:pPr>
            <a:r>
              <a:rPr lang="en" sz="3611">
                <a:highlight>
                  <a:srgbClr val="FFFFFF"/>
                </a:highlight>
                <a:latin typeface="Times New Roman"/>
                <a:ea typeface="Times New Roman"/>
                <a:cs typeface="Times New Roman"/>
                <a:sym typeface="Times New Roman"/>
              </a:rPr>
              <a:t>Biomedical generative pre-trained based transformer language model for age-related disease target discovery</a:t>
            </a:r>
            <a:endParaRPr sz="3611">
              <a:highlight>
                <a:srgbClr val="FFFFFF"/>
              </a:highlight>
              <a:latin typeface="Times New Roman"/>
              <a:ea typeface="Times New Roman"/>
              <a:cs typeface="Times New Roman"/>
              <a:sym typeface="Times New Roman"/>
            </a:endParaRPr>
          </a:p>
          <a:p>
            <a:pPr indent="0" lvl="0" marL="0" rtl="0" algn="ctr">
              <a:spcBef>
                <a:spcPts val="1000"/>
              </a:spcBef>
              <a:spcAft>
                <a:spcPts val="0"/>
              </a:spcAft>
              <a:buNone/>
            </a:pPr>
            <a:r>
              <a:t/>
            </a:r>
            <a:endParaRPr/>
          </a:p>
        </p:txBody>
      </p:sp>
      <p:sp>
        <p:nvSpPr>
          <p:cNvPr id="75" name="Google Shape;75;p15"/>
          <p:cNvSpPr txBox="1"/>
          <p:nvPr>
            <p:ph idx="1" type="subTitle"/>
          </p:nvPr>
        </p:nvSpPr>
        <p:spPr>
          <a:xfrm>
            <a:off x="311700" y="390567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600">
                <a:solidFill>
                  <a:schemeClr val="dk1"/>
                </a:solidFill>
                <a:latin typeface="Times New Roman"/>
                <a:ea typeface="Times New Roman"/>
                <a:cs typeface="Times New Roman"/>
                <a:sym typeface="Times New Roman"/>
              </a:rPr>
              <a:t>By Aarohi Chopra</a:t>
            </a:r>
            <a:endParaRPr sz="1600">
              <a:solidFill>
                <a:schemeClr val="dk1"/>
              </a:solidFill>
              <a:latin typeface="Times New Roman"/>
              <a:ea typeface="Times New Roman"/>
              <a:cs typeface="Times New Roman"/>
              <a:sym typeface="Times New Roman"/>
            </a:endParaRPr>
          </a:p>
        </p:txBody>
      </p:sp>
      <p:sp>
        <p:nvSpPr>
          <p:cNvPr id="76" name="Google Shape;76;p15"/>
          <p:cNvSpPr txBox="1"/>
          <p:nvPr/>
        </p:nvSpPr>
        <p:spPr>
          <a:xfrm>
            <a:off x="-1" y="66030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77" name="Google Shape;77;p15"/>
          <p:cNvSpPr txBox="1"/>
          <p:nvPr/>
        </p:nvSpPr>
        <p:spPr>
          <a:xfrm>
            <a:off x="-1" y="3245775"/>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78" name="Google Shape;78;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4"/>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Embeddings</a:t>
            </a:r>
            <a:endParaRPr b="1" sz="2820">
              <a:latin typeface="Times New Roman"/>
              <a:ea typeface="Times New Roman"/>
              <a:cs typeface="Times New Roman"/>
              <a:sym typeface="Times New Roman"/>
            </a:endParaRPr>
          </a:p>
        </p:txBody>
      </p:sp>
      <p:sp>
        <p:nvSpPr>
          <p:cNvPr id="169" name="Google Shape;169;p24"/>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170" name="Google Shape;170;p24"/>
          <p:cNvSpPr txBox="1"/>
          <p:nvPr>
            <p:ph type="title"/>
          </p:nvPr>
        </p:nvSpPr>
        <p:spPr>
          <a:xfrm>
            <a:off x="244950" y="1258625"/>
            <a:ext cx="8654100" cy="376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1.   </a:t>
            </a:r>
            <a:r>
              <a:rPr lang="en" sz="2100">
                <a:latin typeface="Times New Roman"/>
                <a:ea typeface="Times New Roman"/>
                <a:cs typeface="Times New Roman"/>
                <a:sym typeface="Times New Roman"/>
              </a:rPr>
              <a:t>Sample: PubMed abstracts + grant texts</a:t>
            </a:r>
            <a:br>
              <a:rPr lang="en" sz="2100">
                <a:latin typeface="Times New Roman"/>
                <a:ea typeface="Times New Roman"/>
                <a:cs typeface="Times New Roman"/>
                <a:sym typeface="Times New Roman"/>
              </a:rPr>
            </a:br>
            <a:endParaRPr sz="2100">
              <a:latin typeface="Times New Roman"/>
              <a:ea typeface="Times New Roman"/>
              <a:cs typeface="Times New Roman"/>
              <a:sym typeface="Times New Roman"/>
            </a:endParaRPr>
          </a:p>
          <a:p>
            <a:pPr indent="0" lvl="0" marL="457200" rtl="0" algn="l">
              <a:spcBef>
                <a:spcPts val="0"/>
              </a:spcBef>
              <a:spcAft>
                <a:spcPts val="0"/>
              </a:spcAft>
              <a:buNone/>
            </a:pPr>
            <a:r>
              <a:t/>
            </a:r>
            <a:endParaRPr sz="2100">
              <a:latin typeface="Times New Roman"/>
              <a:ea typeface="Times New Roman"/>
              <a:cs typeface="Times New Roman"/>
              <a:sym typeface="Times New Roman"/>
            </a:endParaRPr>
          </a:p>
          <a:p>
            <a:pPr indent="0" lvl="0" marL="0" rtl="0" algn="l">
              <a:spcBef>
                <a:spcPts val="0"/>
              </a:spcBef>
              <a:spcAft>
                <a:spcPts val="0"/>
              </a:spcAft>
              <a:buNone/>
            </a:pPr>
            <a:r>
              <a:rPr lang="en" sz="2100">
                <a:latin typeface="Times New Roman"/>
                <a:ea typeface="Times New Roman"/>
                <a:cs typeface="Times New Roman"/>
                <a:sym typeface="Times New Roman"/>
              </a:rPr>
              <a:t>2.   </a:t>
            </a:r>
            <a:r>
              <a:rPr lang="en" sz="2100">
                <a:latin typeface="Times New Roman"/>
                <a:ea typeface="Times New Roman"/>
                <a:cs typeface="Times New Roman"/>
                <a:sym typeface="Times New Roman"/>
              </a:rPr>
              <a:t>Processing: Lowercase + Removing stopwords(NLTK)</a:t>
            </a:r>
            <a:r>
              <a:rPr lang="en" sz="2100">
                <a:latin typeface="Times New Roman"/>
                <a:ea typeface="Times New Roman"/>
                <a:cs typeface="Times New Roman"/>
                <a:sym typeface="Times New Roman"/>
              </a:rPr>
              <a:t>  </a:t>
            </a:r>
            <a:br>
              <a:rPr lang="en" sz="2100">
                <a:latin typeface="Times New Roman"/>
                <a:ea typeface="Times New Roman"/>
                <a:cs typeface="Times New Roman"/>
                <a:sym typeface="Times New Roman"/>
              </a:rPr>
            </a:br>
            <a:endParaRPr sz="2100">
              <a:latin typeface="Times New Roman"/>
              <a:ea typeface="Times New Roman"/>
              <a:cs typeface="Times New Roman"/>
              <a:sym typeface="Times New Roman"/>
            </a:endParaRPr>
          </a:p>
          <a:p>
            <a:pPr indent="0" lvl="0" marL="457200" rtl="0" algn="l">
              <a:spcBef>
                <a:spcPts val="0"/>
              </a:spcBef>
              <a:spcAft>
                <a:spcPts val="0"/>
              </a:spcAft>
              <a:buNone/>
            </a:pPr>
            <a:r>
              <a:t/>
            </a:r>
            <a:endParaRPr sz="2100">
              <a:latin typeface="Times New Roman"/>
              <a:ea typeface="Times New Roman"/>
              <a:cs typeface="Times New Roman"/>
              <a:sym typeface="Times New Roman"/>
            </a:endParaRPr>
          </a:p>
          <a:p>
            <a:pPr indent="0" lvl="0" marL="0" rtl="0" algn="l">
              <a:spcBef>
                <a:spcPts val="0"/>
              </a:spcBef>
              <a:spcAft>
                <a:spcPts val="0"/>
              </a:spcAft>
              <a:buNone/>
            </a:pPr>
            <a:r>
              <a:rPr lang="en" sz="2100">
                <a:latin typeface="Times New Roman"/>
                <a:ea typeface="Times New Roman"/>
                <a:cs typeface="Times New Roman"/>
                <a:sym typeface="Times New Roman"/>
              </a:rPr>
              <a:t>3.   </a:t>
            </a:r>
            <a:r>
              <a:rPr lang="en" sz="2100">
                <a:latin typeface="Times New Roman"/>
                <a:ea typeface="Times New Roman"/>
                <a:cs typeface="Times New Roman"/>
                <a:sym typeface="Times New Roman"/>
              </a:rPr>
              <a:t>Embedding: “all-mpnet-base-v2” sentence-transformers model</a:t>
            </a:r>
            <a:r>
              <a:rPr lang="en" sz="2100">
                <a:latin typeface="Times New Roman"/>
                <a:ea typeface="Times New Roman"/>
                <a:cs typeface="Times New Roman"/>
                <a:sym typeface="Times New Roman"/>
              </a:rPr>
              <a:t>   </a:t>
            </a:r>
            <a:endParaRPr sz="2100">
              <a:latin typeface="Times New Roman"/>
              <a:ea typeface="Times New Roman"/>
              <a:cs typeface="Times New Roman"/>
              <a:sym typeface="Times New Roman"/>
            </a:endParaRPr>
          </a:p>
        </p:txBody>
      </p:sp>
      <p:sp>
        <p:nvSpPr>
          <p:cNvPr id="171" name="Google Shape;17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5"/>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Training</a:t>
            </a:r>
            <a:endParaRPr b="1" sz="2820">
              <a:latin typeface="Times New Roman"/>
              <a:ea typeface="Times New Roman"/>
              <a:cs typeface="Times New Roman"/>
              <a:sym typeface="Times New Roman"/>
            </a:endParaRPr>
          </a:p>
        </p:txBody>
      </p:sp>
      <p:sp>
        <p:nvSpPr>
          <p:cNvPr id="177" name="Google Shape;177;p25"/>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178" name="Google Shape;178;p25"/>
          <p:cNvSpPr txBox="1"/>
          <p:nvPr>
            <p:ph type="title"/>
          </p:nvPr>
        </p:nvSpPr>
        <p:spPr>
          <a:xfrm>
            <a:off x="244950" y="1258625"/>
            <a:ext cx="8654100" cy="78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Times New Roman"/>
                <a:ea typeface="Times New Roman"/>
                <a:cs typeface="Times New Roman"/>
                <a:sym typeface="Times New Roman"/>
              </a:rPr>
              <a:t>1.   </a:t>
            </a:r>
            <a:r>
              <a:rPr lang="en" sz="1900">
                <a:latin typeface="Times New Roman"/>
                <a:ea typeface="Times New Roman"/>
                <a:cs typeface="Times New Roman"/>
                <a:sym typeface="Times New Roman"/>
              </a:rPr>
              <a:t>Base: BioGPT (347 million parameters)pre-trained on 15 million PubMed abstracts</a:t>
            </a:r>
            <a:endParaRPr sz="1900">
              <a:latin typeface="Times New Roman"/>
              <a:ea typeface="Times New Roman"/>
              <a:cs typeface="Times New Roman"/>
              <a:sym typeface="Times New Roman"/>
            </a:endParaRPr>
          </a:p>
        </p:txBody>
      </p:sp>
      <p:pic>
        <p:nvPicPr>
          <p:cNvPr id="179" name="Google Shape;179;p25"/>
          <p:cNvPicPr preferRelativeResize="0"/>
          <p:nvPr/>
        </p:nvPicPr>
        <p:blipFill>
          <a:blip r:embed="rId3">
            <a:alphaModFix/>
          </a:blip>
          <a:stretch>
            <a:fillRect/>
          </a:stretch>
        </p:blipFill>
        <p:spPr>
          <a:xfrm>
            <a:off x="1849336" y="2193821"/>
            <a:ext cx="4860160" cy="789900"/>
          </a:xfrm>
          <a:prstGeom prst="rect">
            <a:avLst/>
          </a:prstGeom>
          <a:noFill/>
          <a:ln>
            <a:noFill/>
          </a:ln>
        </p:spPr>
      </p:pic>
      <p:sp>
        <p:nvSpPr>
          <p:cNvPr id="180" name="Google Shape;180;p25"/>
          <p:cNvSpPr txBox="1"/>
          <p:nvPr/>
        </p:nvSpPr>
        <p:spPr>
          <a:xfrm>
            <a:off x="244950" y="1759275"/>
            <a:ext cx="8448000" cy="78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Times New Roman"/>
                <a:ea typeface="Times New Roman"/>
                <a:cs typeface="Times New Roman"/>
                <a:sym typeface="Times New Roman"/>
              </a:rPr>
              <a:t>2.   Task: Maximize log-likelihood of a next token given the context </a:t>
            </a:r>
            <a:endParaRPr sz="1900">
              <a:solidFill>
                <a:schemeClr val="dk1"/>
              </a:solidFill>
              <a:latin typeface="Times New Roman"/>
              <a:ea typeface="Times New Roman"/>
              <a:cs typeface="Times New Roman"/>
              <a:sym typeface="Times New Roman"/>
            </a:endParaRPr>
          </a:p>
        </p:txBody>
      </p:sp>
      <p:sp>
        <p:nvSpPr>
          <p:cNvPr id="181" name="Google Shape;181;p25"/>
          <p:cNvSpPr txBox="1"/>
          <p:nvPr/>
        </p:nvSpPr>
        <p:spPr>
          <a:xfrm>
            <a:off x="244950" y="2295550"/>
            <a:ext cx="8448000" cy="78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Times New Roman"/>
                <a:ea typeface="Times New Roman"/>
                <a:cs typeface="Times New Roman"/>
                <a:sym typeface="Times New Roman"/>
              </a:rPr>
              <a:t>3.   </a:t>
            </a:r>
            <a:r>
              <a:rPr lang="en" sz="1900">
                <a:solidFill>
                  <a:schemeClr val="dk1"/>
                </a:solidFill>
                <a:latin typeface="Times New Roman"/>
                <a:ea typeface="Times New Roman"/>
                <a:cs typeface="Times New Roman"/>
                <a:sym typeface="Times New Roman"/>
              </a:rPr>
              <a:t>Customize: BioGPT-G </a:t>
            </a:r>
            <a:r>
              <a:rPr lang="en" sz="1900">
                <a:solidFill>
                  <a:schemeClr val="dk1"/>
                </a:solidFill>
                <a:latin typeface="Times New Roman"/>
                <a:ea typeface="Times New Roman"/>
                <a:cs typeface="Times New Roman"/>
                <a:sym typeface="Times New Roman"/>
              </a:rPr>
              <a:t>additional</a:t>
            </a:r>
            <a:r>
              <a:rPr lang="en" sz="1900">
                <a:solidFill>
                  <a:schemeClr val="dk1"/>
                </a:solidFill>
                <a:latin typeface="Times New Roman"/>
                <a:ea typeface="Times New Roman"/>
                <a:cs typeface="Times New Roman"/>
                <a:sym typeface="Times New Roman"/>
              </a:rPr>
              <a:t>  900 thousand grant abstracts </a:t>
            </a:r>
            <a:endParaRPr sz="1900">
              <a:solidFill>
                <a:schemeClr val="dk1"/>
              </a:solidFill>
              <a:latin typeface="Times New Roman"/>
              <a:ea typeface="Times New Roman"/>
              <a:cs typeface="Times New Roman"/>
              <a:sym typeface="Times New Roman"/>
            </a:endParaRPr>
          </a:p>
        </p:txBody>
      </p:sp>
      <p:sp>
        <p:nvSpPr>
          <p:cNvPr id="182" name="Google Shape;182;p25"/>
          <p:cNvSpPr txBox="1"/>
          <p:nvPr/>
        </p:nvSpPr>
        <p:spPr>
          <a:xfrm>
            <a:off x="244950" y="2814175"/>
            <a:ext cx="8448000" cy="78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Times New Roman"/>
                <a:ea typeface="Times New Roman"/>
                <a:cs typeface="Times New Roman"/>
                <a:sym typeface="Times New Roman"/>
              </a:rPr>
              <a:t>4.   </a:t>
            </a:r>
            <a:r>
              <a:rPr lang="en" sz="1900">
                <a:solidFill>
                  <a:schemeClr val="dk1"/>
                </a:solidFill>
                <a:latin typeface="Times New Roman"/>
                <a:ea typeface="Times New Roman"/>
                <a:cs typeface="Times New Roman"/>
                <a:sym typeface="Times New Roman"/>
              </a:rPr>
              <a:t>Details: </a:t>
            </a:r>
            <a:endParaRPr sz="1900">
              <a:solidFill>
                <a:schemeClr val="dk1"/>
              </a:solidFill>
              <a:latin typeface="Times New Roman"/>
              <a:ea typeface="Times New Roman"/>
              <a:cs typeface="Times New Roman"/>
              <a:sym typeface="Times New Roman"/>
            </a:endParaRPr>
          </a:p>
          <a:p>
            <a:pPr indent="457200" lvl="0" marL="914400" rtl="0" algn="l">
              <a:spcBef>
                <a:spcPts val="0"/>
              </a:spcBef>
              <a:spcAft>
                <a:spcPts val="0"/>
              </a:spcAft>
              <a:buNone/>
            </a:pPr>
            <a:r>
              <a:rPr lang="en" sz="1900">
                <a:solidFill>
                  <a:schemeClr val="dk1"/>
                </a:solidFill>
                <a:latin typeface="Times New Roman"/>
                <a:ea typeface="Times New Roman"/>
                <a:cs typeface="Times New Roman"/>
                <a:sym typeface="Times New Roman"/>
              </a:rPr>
              <a:t>Training time: 40 hours </a:t>
            </a:r>
            <a:endParaRPr sz="1900">
              <a:solidFill>
                <a:schemeClr val="dk1"/>
              </a:solidFill>
              <a:latin typeface="Times New Roman"/>
              <a:ea typeface="Times New Roman"/>
              <a:cs typeface="Times New Roman"/>
              <a:sym typeface="Times New Roman"/>
            </a:endParaRPr>
          </a:p>
          <a:p>
            <a:pPr indent="457200" lvl="0" marL="914400" rtl="0" algn="l">
              <a:spcBef>
                <a:spcPts val="0"/>
              </a:spcBef>
              <a:spcAft>
                <a:spcPts val="0"/>
              </a:spcAft>
              <a:buNone/>
            </a:pPr>
            <a:r>
              <a:rPr lang="en" sz="1900">
                <a:solidFill>
                  <a:schemeClr val="dk1"/>
                </a:solidFill>
                <a:latin typeface="Times New Roman"/>
                <a:ea typeface="Times New Roman"/>
                <a:cs typeface="Times New Roman"/>
                <a:sym typeface="Times New Roman"/>
              </a:rPr>
              <a:t>Batch size: 16</a:t>
            </a:r>
            <a:endParaRPr sz="1900">
              <a:solidFill>
                <a:schemeClr val="dk1"/>
              </a:solidFill>
              <a:latin typeface="Times New Roman"/>
              <a:ea typeface="Times New Roman"/>
              <a:cs typeface="Times New Roman"/>
              <a:sym typeface="Times New Roman"/>
            </a:endParaRPr>
          </a:p>
          <a:p>
            <a:pPr indent="457200" lvl="0" marL="914400" rtl="0" algn="l">
              <a:spcBef>
                <a:spcPts val="0"/>
              </a:spcBef>
              <a:spcAft>
                <a:spcPts val="0"/>
              </a:spcAft>
              <a:buNone/>
            </a:pPr>
            <a:r>
              <a:rPr lang="en" sz="1900">
                <a:solidFill>
                  <a:schemeClr val="dk1"/>
                </a:solidFill>
                <a:latin typeface="Times New Roman"/>
                <a:ea typeface="Times New Roman"/>
                <a:cs typeface="Times New Roman"/>
                <a:sym typeface="Times New Roman"/>
              </a:rPr>
              <a:t>Gradient accumulation step: 64 per device on four A5000 GPUs</a:t>
            </a:r>
            <a:endParaRPr sz="1900">
              <a:solidFill>
                <a:schemeClr val="dk1"/>
              </a:solidFill>
              <a:latin typeface="Times New Roman"/>
              <a:ea typeface="Times New Roman"/>
              <a:cs typeface="Times New Roman"/>
              <a:sym typeface="Times New Roman"/>
            </a:endParaRPr>
          </a:p>
          <a:p>
            <a:pPr indent="457200" lvl="0" marL="914400" rtl="0" algn="l">
              <a:spcBef>
                <a:spcPts val="0"/>
              </a:spcBef>
              <a:spcAft>
                <a:spcPts val="0"/>
              </a:spcAft>
              <a:buNone/>
            </a:pPr>
            <a:r>
              <a:rPr lang="en" sz="1900">
                <a:solidFill>
                  <a:schemeClr val="dk1"/>
                </a:solidFill>
                <a:latin typeface="Times New Roman"/>
                <a:ea typeface="Times New Roman"/>
                <a:cs typeface="Times New Roman"/>
                <a:sym typeface="Times New Roman"/>
              </a:rPr>
              <a:t>Adam algorithm with 100 warm-up steps </a:t>
            </a:r>
            <a:endParaRPr sz="1900">
              <a:solidFill>
                <a:schemeClr val="dk1"/>
              </a:solidFill>
              <a:latin typeface="Times New Roman"/>
              <a:ea typeface="Times New Roman"/>
              <a:cs typeface="Times New Roman"/>
              <a:sym typeface="Times New Roman"/>
            </a:endParaRPr>
          </a:p>
          <a:p>
            <a:pPr indent="457200" lvl="0" marL="914400" rtl="0" algn="l">
              <a:spcBef>
                <a:spcPts val="0"/>
              </a:spcBef>
              <a:spcAft>
                <a:spcPts val="0"/>
              </a:spcAft>
              <a:buNone/>
            </a:pPr>
            <a:r>
              <a:rPr lang="en" sz="1900">
                <a:solidFill>
                  <a:schemeClr val="dk1"/>
                </a:solidFill>
                <a:latin typeface="Times New Roman"/>
                <a:ea typeface="Times New Roman"/>
                <a:cs typeface="Times New Roman"/>
                <a:sym typeface="Times New Roman"/>
              </a:rPr>
              <a:t>Learning rate: 5e-5</a:t>
            </a:r>
            <a:endParaRPr sz="1900">
              <a:solidFill>
                <a:schemeClr val="dk1"/>
              </a:solidFill>
              <a:latin typeface="Times New Roman"/>
              <a:ea typeface="Times New Roman"/>
              <a:cs typeface="Times New Roman"/>
              <a:sym typeface="Times New Roman"/>
            </a:endParaRPr>
          </a:p>
        </p:txBody>
      </p:sp>
      <p:sp>
        <p:nvSpPr>
          <p:cNvPr id="183" name="Google Shape;183;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79"/>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1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2">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6"/>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Prompt Optimization</a:t>
            </a:r>
            <a:endParaRPr b="1" sz="2820">
              <a:latin typeface="Times New Roman"/>
              <a:ea typeface="Times New Roman"/>
              <a:cs typeface="Times New Roman"/>
              <a:sym typeface="Times New Roman"/>
            </a:endParaRPr>
          </a:p>
        </p:txBody>
      </p:sp>
      <p:sp>
        <p:nvSpPr>
          <p:cNvPr id="189" name="Google Shape;189;p26"/>
          <p:cNvSpPr txBox="1"/>
          <p:nvPr/>
        </p:nvSpPr>
        <p:spPr>
          <a:xfrm>
            <a:off x="213175" y="793325"/>
            <a:ext cx="8870700" cy="5727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dk1"/>
              </a:buClr>
              <a:buSzPts val="2100"/>
              <a:buFont typeface="Times New Roman"/>
              <a:buAutoNum type="arabicPeriod"/>
            </a:pPr>
            <a:r>
              <a:rPr lang="en" sz="2100">
                <a:solidFill>
                  <a:schemeClr val="dk1"/>
                </a:solidFill>
                <a:latin typeface="Times New Roman"/>
                <a:ea typeface="Times New Roman"/>
                <a:cs typeface="Times New Roman"/>
                <a:sym typeface="Times New Roman"/>
              </a:rPr>
              <a:t>Prompt: “Human gene targeted by a drug for treating {DISEASE} is”     </a:t>
            </a:r>
            <a:endParaRPr sz="2100">
              <a:solidFill>
                <a:schemeClr val="dk1"/>
              </a:solidFill>
              <a:latin typeface="Times New Roman"/>
              <a:ea typeface="Times New Roman"/>
              <a:cs typeface="Times New Roman"/>
              <a:sym typeface="Times New Roman"/>
            </a:endParaRPr>
          </a:p>
        </p:txBody>
      </p:sp>
      <p:pic>
        <p:nvPicPr>
          <p:cNvPr id="190" name="Google Shape;190;p26"/>
          <p:cNvPicPr preferRelativeResize="0"/>
          <p:nvPr/>
        </p:nvPicPr>
        <p:blipFill>
          <a:blip r:embed="rId3">
            <a:alphaModFix/>
          </a:blip>
          <a:stretch>
            <a:fillRect/>
          </a:stretch>
        </p:blipFill>
        <p:spPr>
          <a:xfrm>
            <a:off x="7113575" y="0"/>
            <a:ext cx="1970301" cy="918749"/>
          </a:xfrm>
          <a:prstGeom prst="rect">
            <a:avLst/>
          </a:prstGeom>
          <a:noFill/>
          <a:ln>
            <a:noFill/>
          </a:ln>
        </p:spPr>
      </p:pic>
      <p:sp>
        <p:nvSpPr>
          <p:cNvPr id="191" name="Google Shape;191;p26"/>
          <p:cNvSpPr txBox="1"/>
          <p:nvPr/>
        </p:nvSpPr>
        <p:spPr>
          <a:xfrm rot="-1015">
            <a:off x="4" y="4694543"/>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192" name="Google Shape;192;p26"/>
          <p:cNvSpPr txBox="1"/>
          <p:nvPr/>
        </p:nvSpPr>
        <p:spPr>
          <a:xfrm>
            <a:off x="213175" y="1296863"/>
            <a:ext cx="8870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2.   </a:t>
            </a:r>
            <a:r>
              <a:rPr lang="en" sz="2100">
                <a:solidFill>
                  <a:schemeClr val="dk1"/>
                </a:solidFill>
                <a:latin typeface="Times New Roman"/>
                <a:ea typeface="Times New Roman"/>
                <a:cs typeface="Times New Roman"/>
                <a:sym typeface="Times New Roman"/>
              </a:rPr>
              <a:t>Task: Next word prediction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sp>
        <p:nvSpPr>
          <p:cNvPr id="193" name="Google Shape;193;p26"/>
          <p:cNvSpPr txBox="1"/>
          <p:nvPr/>
        </p:nvSpPr>
        <p:spPr>
          <a:xfrm>
            <a:off x="213175" y="1841550"/>
            <a:ext cx="8870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3.   </a:t>
            </a:r>
            <a:r>
              <a:rPr lang="en" sz="2100">
                <a:solidFill>
                  <a:schemeClr val="dk1"/>
                </a:solidFill>
                <a:latin typeface="Times New Roman"/>
                <a:ea typeface="Times New Roman"/>
                <a:cs typeface="Times New Roman"/>
                <a:sym typeface="Times New Roman"/>
              </a:rPr>
              <a:t>Construction parameters settings </a:t>
            </a:r>
            <a:endParaRPr sz="2100">
              <a:solidFill>
                <a:schemeClr val="dk1"/>
              </a:solidFill>
              <a:latin typeface="Times New Roman"/>
              <a:ea typeface="Times New Roman"/>
              <a:cs typeface="Times New Roman"/>
              <a:sym typeface="Times New Roman"/>
            </a:endParaRPr>
          </a:p>
        </p:txBody>
      </p:sp>
      <p:sp>
        <p:nvSpPr>
          <p:cNvPr id="194" name="Google Shape;194;p26"/>
          <p:cNvSpPr txBox="1"/>
          <p:nvPr/>
        </p:nvSpPr>
        <p:spPr>
          <a:xfrm>
            <a:off x="213175" y="2373100"/>
            <a:ext cx="8870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4.   </a:t>
            </a:r>
            <a:r>
              <a:rPr lang="en" sz="2100">
                <a:solidFill>
                  <a:schemeClr val="dk1"/>
                </a:solidFill>
                <a:latin typeface="Times New Roman"/>
                <a:ea typeface="Times New Roman"/>
                <a:cs typeface="Times New Roman"/>
                <a:sym typeface="Times New Roman"/>
              </a:rPr>
              <a:t>Efficiency Estimation </a:t>
            </a:r>
            <a:r>
              <a:rPr lang="en" sz="2100">
                <a:solidFill>
                  <a:schemeClr val="dk1"/>
                </a:solidFill>
                <a:latin typeface="Times New Roman"/>
                <a:ea typeface="Times New Roman"/>
                <a:cs typeface="Times New Roman"/>
                <a:sym typeface="Times New Roman"/>
              </a:rPr>
              <a:t>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sp>
        <p:nvSpPr>
          <p:cNvPr id="195" name="Google Shape;195;p26"/>
          <p:cNvSpPr txBox="1"/>
          <p:nvPr/>
        </p:nvSpPr>
        <p:spPr>
          <a:xfrm>
            <a:off x="213175" y="2965963"/>
            <a:ext cx="8870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5.   Findings:       </a:t>
            </a:r>
            <a:endParaRPr sz="2100">
              <a:solidFill>
                <a:schemeClr val="dk1"/>
              </a:solidFill>
              <a:latin typeface="Times New Roman"/>
              <a:ea typeface="Times New Roman"/>
              <a:cs typeface="Times New Roman"/>
              <a:sym typeface="Times New Roman"/>
            </a:endParaRPr>
          </a:p>
          <a:p>
            <a:pPr indent="-361950" lvl="0" marL="2743200" rtl="0" algn="l">
              <a:spcBef>
                <a:spcPts val="0"/>
              </a:spcBef>
              <a:spcAft>
                <a:spcPts val="0"/>
              </a:spcAft>
              <a:buClr>
                <a:schemeClr val="dk1"/>
              </a:buClr>
              <a:buSzPts val="2100"/>
              <a:buFont typeface="Times New Roman"/>
              <a:buChar char="●"/>
            </a:pPr>
            <a:r>
              <a:rPr lang="en" sz="2100">
                <a:solidFill>
                  <a:schemeClr val="dk1"/>
                </a:solidFill>
                <a:latin typeface="Times New Roman"/>
                <a:ea typeface="Times New Roman"/>
                <a:cs typeface="Times New Roman"/>
                <a:sym typeface="Times New Roman"/>
              </a:rPr>
              <a:t>Larger prompt length BAD </a:t>
            </a:r>
            <a:endParaRPr sz="2100">
              <a:solidFill>
                <a:schemeClr val="dk1"/>
              </a:solidFill>
              <a:latin typeface="Times New Roman"/>
              <a:ea typeface="Times New Roman"/>
              <a:cs typeface="Times New Roman"/>
              <a:sym typeface="Times New Roman"/>
            </a:endParaRPr>
          </a:p>
          <a:p>
            <a:pPr indent="-361950" lvl="0" marL="2743200" rtl="0" algn="l">
              <a:spcBef>
                <a:spcPts val="0"/>
              </a:spcBef>
              <a:spcAft>
                <a:spcPts val="0"/>
              </a:spcAft>
              <a:buClr>
                <a:schemeClr val="dk1"/>
              </a:buClr>
              <a:buSzPts val="2100"/>
              <a:buFont typeface="Times New Roman"/>
              <a:buChar char="●"/>
            </a:pPr>
            <a:r>
              <a:rPr lang="en" sz="2100">
                <a:solidFill>
                  <a:schemeClr val="dk1"/>
                </a:solidFill>
                <a:latin typeface="Times New Roman"/>
                <a:ea typeface="Times New Roman"/>
                <a:cs typeface="Times New Roman"/>
                <a:sym typeface="Times New Roman"/>
              </a:rPr>
              <a:t>Addition of Articles GOOD</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sp>
        <p:nvSpPr>
          <p:cNvPr id="196" name="Google Shape;196;p26"/>
          <p:cNvSpPr txBox="1"/>
          <p:nvPr/>
        </p:nvSpPr>
        <p:spPr>
          <a:xfrm>
            <a:off x="197100" y="4203913"/>
            <a:ext cx="8870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6.  </a:t>
            </a:r>
            <a:r>
              <a:rPr lang="en" sz="2100">
                <a:solidFill>
                  <a:schemeClr val="dk1"/>
                </a:solidFill>
                <a:latin typeface="Times New Roman"/>
                <a:ea typeface="Times New Roman"/>
                <a:cs typeface="Times New Roman"/>
                <a:sym typeface="Times New Roman"/>
              </a:rPr>
              <a:t>Brute Result</a:t>
            </a:r>
            <a:r>
              <a:rPr lang="en" sz="2100">
                <a:solidFill>
                  <a:schemeClr val="dk1"/>
                </a:solidFill>
                <a:latin typeface="Times New Roman"/>
                <a:ea typeface="Times New Roman"/>
                <a:cs typeface="Times New Roman"/>
                <a:sym typeface="Times New Roman"/>
              </a:rPr>
              <a:t>: Total Prob</a:t>
            </a:r>
            <a:r>
              <a:rPr baseline="-25000" lang="en" sz="2100">
                <a:solidFill>
                  <a:schemeClr val="dk1"/>
                </a:solidFill>
                <a:latin typeface="Times New Roman"/>
                <a:ea typeface="Times New Roman"/>
                <a:cs typeface="Times New Roman"/>
                <a:sym typeface="Times New Roman"/>
              </a:rPr>
              <a:t>Target Gene</a:t>
            </a:r>
            <a:r>
              <a:rPr lang="en" sz="2100">
                <a:solidFill>
                  <a:schemeClr val="dk1"/>
                </a:solidFill>
                <a:latin typeface="Times New Roman"/>
                <a:ea typeface="Times New Roman"/>
                <a:cs typeface="Times New Roman"/>
                <a:sym typeface="Times New Roman"/>
              </a:rPr>
              <a:t> =  Multiplication of all tokens probabilities</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sp>
        <p:nvSpPr>
          <p:cNvPr id="197" name="Google Shape;197;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7"/>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Validation</a:t>
            </a:r>
            <a:endParaRPr b="1" sz="2820">
              <a:latin typeface="Times New Roman"/>
              <a:ea typeface="Times New Roman"/>
              <a:cs typeface="Times New Roman"/>
              <a:sym typeface="Times New Roman"/>
            </a:endParaRPr>
          </a:p>
        </p:txBody>
      </p:sp>
      <p:sp>
        <p:nvSpPr>
          <p:cNvPr id="203" name="Google Shape;203;p27"/>
          <p:cNvSpPr txBox="1"/>
          <p:nvPr/>
        </p:nvSpPr>
        <p:spPr>
          <a:xfrm>
            <a:off x="311725" y="1149025"/>
            <a:ext cx="9144000" cy="572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1. Analyze the top K values</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sp>
        <p:nvSpPr>
          <p:cNvPr id="204" name="Google Shape;204;p27"/>
          <p:cNvSpPr txBox="1"/>
          <p:nvPr/>
        </p:nvSpPr>
        <p:spPr>
          <a:xfrm rot="-1015">
            <a:off x="-9" y="625843"/>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pic>
        <p:nvPicPr>
          <p:cNvPr id="205" name="Google Shape;205;p27"/>
          <p:cNvPicPr preferRelativeResize="0"/>
          <p:nvPr/>
        </p:nvPicPr>
        <p:blipFill>
          <a:blip r:embed="rId3">
            <a:alphaModFix/>
          </a:blip>
          <a:stretch>
            <a:fillRect/>
          </a:stretch>
        </p:blipFill>
        <p:spPr>
          <a:xfrm>
            <a:off x="7859275" y="4501150"/>
            <a:ext cx="1284726" cy="642354"/>
          </a:xfrm>
          <a:prstGeom prst="rect">
            <a:avLst/>
          </a:prstGeom>
          <a:noFill/>
          <a:ln>
            <a:noFill/>
          </a:ln>
        </p:spPr>
      </p:pic>
      <p:sp>
        <p:nvSpPr>
          <p:cNvPr id="206" name="Google Shape;206;p27"/>
          <p:cNvSpPr txBox="1"/>
          <p:nvPr/>
        </p:nvSpPr>
        <p:spPr>
          <a:xfrm>
            <a:off x="311725" y="16344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2</a:t>
            </a:r>
            <a:r>
              <a:rPr lang="en" sz="2100">
                <a:solidFill>
                  <a:schemeClr val="dk1"/>
                </a:solidFill>
                <a:latin typeface="Times New Roman"/>
                <a:ea typeface="Times New Roman"/>
                <a:cs typeface="Times New Roman"/>
                <a:sym typeface="Times New Roman"/>
              </a:rPr>
              <a:t>. </a:t>
            </a:r>
            <a:r>
              <a:rPr lang="en" sz="2100">
                <a:solidFill>
                  <a:schemeClr val="dk1"/>
                </a:solidFill>
                <a:latin typeface="Times New Roman"/>
                <a:ea typeface="Times New Roman"/>
                <a:cs typeface="Times New Roman"/>
                <a:sym typeface="Times New Roman"/>
              </a:rPr>
              <a:t>ELFC - Log Fold Change of Enrichments (occurrence of targets relative to their general frequency the dataset)</a:t>
            </a:r>
            <a:endParaRPr sz="1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pic>
        <p:nvPicPr>
          <p:cNvPr id="207" name="Google Shape;207;p27"/>
          <p:cNvPicPr preferRelativeResize="0"/>
          <p:nvPr/>
        </p:nvPicPr>
        <p:blipFill rotWithShape="1">
          <a:blip r:embed="rId4">
            <a:alphaModFix/>
          </a:blip>
          <a:srcRect b="13430" l="0" r="0" t="30330"/>
          <a:stretch/>
        </p:blipFill>
        <p:spPr>
          <a:xfrm>
            <a:off x="2271800" y="2539238"/>
            <a:ext cx="4815750" cy="706475"/>
          </a:xfrm>
          <a:prstGeom prst="rect">
            <a:avLst/>
          </a:prstGeom>
          <a:noFill/>
          <a:ln cap="flat" cmpd="sng" w="9525">
            <a:solidFill>
              <a:schemeClr val="dk2"/>
            </a:solidFill>
            <a:prstDash val="solid"/>
            <a:round/>
            <a:headEnd len="sm" w="sm" type="none"/>
            <a:tailEnd len="sm" w="sm" type="none"/>
          </a:ln>
        </p:spPr>
      </p:pic>
      <p:sp>
        <p:nvSpPr>
          <p:cNvPr id="208" name="Google Shape;208;p27"/>
          <p:cNvSpPr txBox="1"/>
          <p:nvPr/>
        </p:nvSpPr>
        <p:spPr>
          <a:xfrm>
            <a:off x="311725" y="2606125"/>
            <a:ext cx="9144000" cy="572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3</a:t>
            </a:r>
            <a:r>
              <a:rPr lang="en" sz="2100">
                <a:solidFill>
                  <a:schemeClr val="dk1"/>
                </a:solidFill>
                <a:latin typeface="Times New Roman"/>
                <a:ea typeface="Times New Roman"/>
                <a:cs typeface="Times New Roman"/>
                <a:sym typeface="Times New Roman"/>
              </a:rPr>
              <a:t>. HGPV -  Hypergeometric p-value (Occur by chance or unusually high)</a:t>
            </a:r>
            <a:endParaRPr sz="1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sp>
        <p:nvSpPr>
          <p:cNvPr id="209" name="Google Shape;209;p27"/>
          <p:cNvSpPr txBox="1"/>
          <p:nvPr/>
        </p:nvSpPr>
        <p:spPr>
          <a:xfrm>
            <a:off x="311725" y="32558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4. Higher values of ELFC and HGPV =  GOOD</a:t>
            </a:r>
            <a:endParaRPr sz="1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pic>
        <p:nvPicPr>
          <p:cNvPr id="210" name="Google Shape;210;p27"/>
          <p:cNvPicPr preferRelativeResize="0"/>
          <p:nvPr/>
        </p:nvPicPr>
        <p:blipFill>
          <a:blip r:embed="rId5">
            <a:alphaModFix/>
          </a:blip>
          <a:stretch>
            <a:fillRect/>
          </a:stretch>
        </p:blipFill>
        <p:spPr>
          <a:xfrm>
            <a:off x="1847562" y="3445900"/>
            <a:ext cx="5664225" cy="800775"/>
          </a:xfrm>
          <a:prstGeom prst="rect">
            <a:avLst/>
          </a:prstGeom>
          <a:noFill/>
          <a:ln cap="flat" cmpd="sng" w="9525">
            <a:solidFill>
              <a:schemeClr val="dk2"/>
            </a:solidFill>
            <a:prstDash val="solid"/>
            <a:round/>
            <a:headEnd len="sm" w="sm" type="none"/>
            <a:tailEnd len="sm" w="sm" type="none"/>
          </a:ln>
        </p:spPr>
      </p:pic>
      <p:sp>
        <p:nvSpPr>
          <p:cNvPr id="211" name="Google Shape;211;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07"/>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10"/>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8"/>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Tokenization: General Information</a:t>
            </a:r>
            <a:endParaRPr b="1" sz="2820">
              <a:latin typeface="Times New Roman"/>
              <a:ea typeface="Times New Roman"/>
              <a:cs typeface="Times New Roman"/>
              <a:sym typeface="Times New Roman"/>
            </a:endParaRPr>
          </a:p>
        </p:txBody>
      </p:sp>
      <p:sp>
        <p:nvSpPr>
          <p:cNvPr id="217" name="Google Shape;217;p28"/>
          <p:cNvSpPr txBox="1"/>
          <p:nvPr/>
        </p:nvSpPr>
        <p:spPr>
          <a:xfrm>
            <a:off x="213075" y="633675"/>
            <a:ext cx="8520600" cy="405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General Tokenizer: Microsoft for BioGPT</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Vocab: Gene names in the vocabulary</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Token Length: 2-7 tokens</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Distribution</a:t>
            </a:r>
            <a:r>
              <a:rPr lang="en" sz="2100">
                <a:solidFill>
                  <a:schemeClr val="dk1"/>
                </a:solidFill>
                <a:latin typeface="Times New Roman"/>
                <a:ea typeface="Times New Roman"/>
                <a:cs typeface="Times New Roman"/>
                <a:sym typeface="Times New Roman"/>
              </a:rPr>
              <a:t>: Less than 2% of the genes are in the vocab</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br>
              <a:rPr lang="en" sz="2100">
                <a:solidFill>
                  <a:schemeClr val="dk1"/>
                </a:solidFill>
                <a:latin typeface="Times New Roman"/>
                <a:ea typeface="Times New Roman"/>
                <a:cs typeface="Times New Roman"/>
                <a:sym typeface="Times New Roman"/>
              </a:rPr>
            </a:br>
            <a:r>
              <a:rPr lang="en" sz="2100">
                <a:solidFill>
                  <a:schemeClr val="dk1"/>
                </a:solidFill>
                <a:latin typeface="Times New Roman"/>
                <a:ea typeface="Times New Roman"/>
                <a:cs typeface="Times New Roman"/>
                <a:sym typeface="Times New Roman"/>
              </a:rPr>
              <a:t>Probability Calculation: Tokens are iteratively added to the initial prompt in the next token probability</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 </a:t>
            </a:r>
            <a:endParaRPr sz="1500">
              <a:solidFill>
                <a:srgbClr val="713F12"/>
              </a:solidFill>
              <a:highlight>
                <a:srgbClr val="FEF08A"/>
              </a:highlight>
              <a:latin typeface="Times New Roman"/>
              <a:ea typeface="Times New Roman"/>
              <a:cs typeface="Times New Roman"/>
              <a:sym typeface="Times New Roman"/>
            </a:endParaRPr>
          </a:p>
        </p:txBody>
      </p:sp>
      <p:sp>
        <p:nvSpPr>
          <p:cNvPr id="218" name="Google Shape;218;p28"/>
          <p:cNvSpPr txBox="1"/>
          <p:nvPr/>
        </p:nvSpPr>
        <p:spPr>
          <a:xfrm rot="-1015">
            <a:off x="4" y="4694543"/>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pic>
        <p:nvPicPr>
          <p:cNvPr id="219" name="Google Shape;219;p28"/>
          <p:cNvPicPr preferRelativeResize="0"/>
          <p:nvPr/>
        </p:nvPicPr>
        <p:blipFill>
          <a:blip r:embed="rId3">
            <a:alphaModFix/>
          </a:blip>
          <a:stretch>
            <a:fillRect/>
          </a:stretch>
        </p:blipFill>
        <p:spPr>
          <a:xfrm>
            <a:off x="7542550" y="0"/>
            <a:ext cx="1395651" cy="1395651"/>
          </a:xfrm>
          <a:prstGeom prst="rect">
            <a:avLst/>
          </a:prstGeom>
          <a:noFill/>
          <a:ln>
            <a:noFill/>
          </a:ln>
        </p:spPr>
      </p:pic>
      <p:pic>
        <p:nvPicPr>
          <p:cNvPr id="220" name="Google Shape;220;p28"/>
          <p:cNvPicPr preferRelativeResize="0"/>
          <p:nvPr/>
        </p:nvPicPr>
        <p:blipFill>
          <a:blip r:embed="rId4">
            <a:alphaModFix/>
          </a:blip>
          <a:stretch>
            <a:fillRect/>
          </a:stretch>
        </p:blipFill>
        <p:spPr>
          <a:xfrm>
            <a:off x="278163" y="164050"/>
            <a:ext cx="8732376" cy="4428775"/>
          </a:xfrm>
          <a:prstGeom prst="rect">
            <a:avLst/>
          </a:prstGeom>
          <a:noFill/>
          <a:ln>
            <a:noFill/>
          </a:ln>
        </p:spPr>
      </p:pic>
      <p:sp>
        <p:nvSpPr>
          <p:cNvPr id="221" name="Google Shape;221;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9"/>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Processing</a:t>
            </a:r>
            <a:r>
              <a:rPr b="1" lang="en" sz="2820">
                <a:latin typeface="Times New Roman"/>
                <a:ea typeface="Times New Roman"/>
                <a:cs typeface="Times New Roman"/>
                <a:sym typeface="Times New Roman"/>
              </a:rPr>
              <a:t> </a:t>
            </a:r>
            <a:r>
              <a:rPr b="1" lang="en" sz="2820">
                <a:latin typeface="Times New Roman"/>
                <a:ea typeface="Times New Roman"/>
                <a:cs typeface="Times New Roman"/>
                <a:sym typeface="Times New Roman"/>
              </a:rPr>
              <a:t>Tokenization</a:t>
            </a:r>
            <a:endParaRPr b="1" sz="2820">
              <a:latin typeface="Times New Roman"/>
              <a:ea typeface="Times New Roman"/>
              <a:cs typeface="Times New Roman"/>
              <a:sym typeface="Times New Roman"/>
            </a:endParaRPr>
          </a:p>
        </p:txBody>
      </p:sp>
      <p:sp>
        <p:nvSpPr>
          <p:cNvPr id="227" name="Google Shape;227;p29"/>
          <p:cNvSpPr txBox="1"/>
          <p:nvPr/>
        </p:nvSpPr>
        <p:spPr>
          <a:xfrm>
            <a:off x="311700" y="1083975"/>
            <a:ext cx="8520600" cy="4059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1.   Maximum token limit </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2.   Filtering longer genes</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3.   Prevent skew for abundant non-gene data</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4.   Use cases (based on token length)</a:t>
            </a:r>
            <a:br>
              <a:rPr lang="en" sz="2100">
                <a:solidFill>
                  <a:schemeClr val="dk1"/>
                </a:solidFill>
                <a:latin typeface="Times New Roman"/>
                <a:ea typeface="Times New Roman"/>
                <a:cs typeface="Times New Roman"/>
                <a:sym typeface="Times New Roman"/>
              </a:rPr>
            </a:br>
            <a:r>
              <a:rPr lang="en" sz="2100">
                <a:solidFill>
                  <a:schemeClr val="dk1"/>
                </a:solidFill>
                <a:latin typeface="Times New Roman"/>
                <a:ea typeface="Times New Roman"/>
                <a:cs typeface="Times New Roman"/>
                <a:sym typeface="Times New Roman"/>
              </a:rPr>
              <a:t>		A. Gene length &lt;= iterations(N)</a:t>
            </a:r>
            <a:br>
              <a:rPr lang="en" sz="2100">
                <a:solidFill>
                  <a:schemeClr val="dk1"/>
                </a:solidFill>
                <a:latin typeface="Times New Roman"/>
                <a:ea typeface="Times New Roman"/>
                <a:cs typeface="Times New Roman"/>
                <a:sym typeface="Times New Roman"/>
              </a:rPr>
            </a:br>
            <a:r>
              <a:rPr lang="en" sz="2100">
                <a:solidFill>
                  <a:schemeClr val="dk1"/>
                </a:solidFill>
                <a:latin typeface="Times New Roman"/>
                <a:ea typeface="Times New Roman"/>
                <a:cs typeface="Times New Roman"/>
                <a:sym typeface="Times New Roman"/>
              </a:rPr>
              <a:t>		B. Gene length &gt; iterations(N)</a:t>
            </a:r>
            <a:br>
              <a:rPr lang="en" sz="2100">
                <a:solidFill>
                  <a:schemeClr val="dk1"/>
                </a:solidFill>
                <a:latin typeface="Times New Roman"/>
                <a:ea typeface="Times New Roman"/>
                <a:cs typeface="Times New Roman"/>
                <a:sym typeface="Times New Roman"/>
              </a:rPr>
            </a:br>
            <a:r>
              <a:rPr lang="en" sz="2100">
                <a:solidFill>
                  <a:schemeClr val="dk1"/>
                </a:solidFill>
                <a:latin typeface="Times New Roman"/>
                <a:ea typeface="Times New Roman"/>
                <a:cs typeface="Times New Roman"/>
                <a:sym typeface="Times New Roman"/>
              </a:rPr>
              <a:t>5.   Varying gene length normalization (separate and combined)</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6.   Normalization of Final Probabilities with longer lengths</a:t>
            </a:r>
            <a:endParaRPr sz="2100">
              <a:solidFill>
                <a:schemeClr val="dk1"/>
              </a:solidFill>
              <a:latin typeface="Times New Roman"/>
              <a:ea typeface="Times New Roman"/>
              <a:cs typeface="Times New Roman"/>
              <a:sym typeface="Times New Roman"/>
            </a:endParaRPr>
          </a:p>
        </p:txBody>
      </p:sp>
      <p:sp>
        <p:nvSpPr>
          <p:cNvPr id="228" name="Google Shape;228;p29"/>
          <p:cNvSpPr txBox="1"/>
          <p:nvPr/>
        </p:nvSpPr>
        <p:spPr>
          <a:xfrm rot="-1015">
            <a:off x="4" y="635018"/>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pic>
        <p:nvPicPr>
          <p:cNvPr id="229" name="Google Shape;229;p29"/>
          <p:cNvPicPr preferRelativeResize="0"/>
          <p:nvPr/>
        </p:nvPicPr>
        <p:blipFill>
          <a:blip r:embed="rId3">
            <a:alphaModFix/>
          </a:blip>
          <a:stretch>
            <a:fillRect/>
          </a:stretch>
        </p:blipFill>
        <p:spPr>
          <a:xfrm>
            <a:off x="7391575" y="3619500"/>
            <a:ext cx="1579225" cy="1414400"/>
          </a:xfrm>
          <a:prstGeom prst="rect">
            <a:avLst/>
          </a:prstGeom>
          <a:noFill/>
          <a:ln>
            <a:noFill/>
          </a:ln>
        </p:spPr>
      </p:pic>
      <p:sp>
        <p:nvSpPr>
          <p:cNvPr id="230" name="Google Shape;230;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0"/>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Results</a:t>
            </a:r>
            <a:endParaRPr b="1" sz="2820">
              <a:latin typeface="Times New Roman"/>
              <a:ea typeface="Times New Roman"/>
              <a:cs typeface="Times New Roman"/>
              <a:sym typeface="Times New Roman"/>
            </a:endParaRPr>
          </a:p>
        </p:txBody>
      </p:sp>
      <p:sp>
        <p:nvSpPr>
          <p:cNvPr id="236" name="Google Shape;236;p30"/>
          <p:cNvSpPr txBox="1"/>
          <p:nvPr/>
        </p:nvSpPr>
        <p:spPr>
          <a:xfrm>
            <a:off x="-1" y="633675"/>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237" name="Google Shape;237;p30"/>
          <p:cNvSpPr txBox="1"/>
          <p:nvPr>
            <p:ph type="title"/>
          </p:nvPr>
        </p:nvSpPr>
        <p:spPr>
          <a:xfrm>
            <a:off x="326725" y="1258625"/>
            <a:ext cx="4916400" cy="376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Times New Roman"/>
                <a:ea typeface="Times New Roman"/>
                <a:cs typeface="Times New Roman"/>
                <a:sym typeface="Times New Roman"/>
              </a:rPr>
              <a:t>1.   Product/token length (Figure C 1.3 &amp; 2.4)</a:t>
            </a:r>
            <a:endParaRPr sz="2000">
              <a:latin typeface="Times New Roman"/>
              <a:ea typeface="Times New Roman"/>
              <a:cs typeface="Times New Roman"/>
              <a:sym typeface="Times New Roman"/>
            </a:endParaRPr>
          </a:p>
          <a:p>
            <a:pPr indent="0" lvl="0" marL="457200" rtl="0" algn="l">
              <a:spcBef>
                <a:spcPts val="0"/>
              </a:spcBef>
              <a:spcAft>
                <a:spcPts val="0"/>
              </a:spcAft>
              <a:buNone/>
            </a:pPr>
            <a:r>
              <a:t/>
            </a:r>
            <a:endParaRPr sz="2000">
              <a:latin typeface="Times New Roman"/>
              <a:ea typeface="Times New Roman"/>
              <a:cs typeface="Times New Roman"/>
              <a:sym typeface="Times New Roman"/>
            </a:endParaRPr>
          </a:p>
          <a:p>
            <a:pPr indent="0" lvl="0" marL="457200" rtl="0" algn="l">
              <a:spcBef>
                <a:spcPts val="0"/>
              </a:spcBef>
              <a:spcAft>
                <a:spcPts val="0"/>
              </a:spcAft>
              <a:buNone/>
            </a:pPr>
            <a:r>
              <a:t/>
            </a:r>
            <a:endParaRPr sz="2000">
              <a:latin typeface="Times New Roman"/>
              <a:ea typeface="Times New Roman"/>
              <a:cs typeface="Times New Roman"/>
              <a:sym typeface="Times New Roman"/>
            </a:endParaRPr>
          </a:p>
          <a:p>
            <a:pPr indent="0" lvl="0" marL="0" rtl="0" algn="l">
              <a:spcBef>
                <a:spcPts val="0"/>
              </a:spcBef>
              <a:spcAft>
                <a:spcPts val="0"/>
              </a:spcAft>
              <a:buNone/>
            </a:pPr>
            <a:r>
              <a:rPr lang="en" sz="2000">
                <a:latin typeface="Times New Roman"/>
                <a:ea typeface="Times New Roman"/>
                <a:cs typeface="Times New Roman"/>
                <a:sym typeface="Times New Roman"/>
              </a:rPr>
              <a:t>2.   Normalizing individual tokens(each iteration) given ∑</a:t>
            </a:r>
            <a:r>
              <a:rPr baseline="-25000" lang="en" sz="2000">
                <a:latin typeface="Times New Roman"/>
                <a:ea typeface="Times New Roman"/>
                <a:cs typeface="Times New Roman"/>
                <a:sym typeface="Times New Roman"/>
              </a:rPr>
              <a:t>all tokens</a:t>
            </a:r>
            <a:r>
              <a:rPr lang="en" sz="2000">
                <a:latin typeface="Times New Roman"/>
                <a:ea typeface="Times New Roman"/>
                <a:cs typeface="Times New Roman"/>
                <a:sym typeface="Times New Roman"/>
              </a:rPr>
              <a:t> = 1 </a:t>
            </a:r>
            <a:r>
              <a:rPr lang="en" sz="2000">
                <a:latin typeface="Times New Roman"/>
                <a:ea typeface="Times New Roman"/>
                <a:cs typeface="Times New Roman"/>
                <a:sym typeface="Times New Roman"/>
              </a:rPr>
              <a:t>(Figure C 3.1)</a:t>
            </a:r>
            <a:endParaRPr sz="2000">
              <a:latin typeface="Times New Roman"/>
              <a:ea typeface="Times New Roman"/>
              <a:cs typeface="Times New Roman"/>
              <a:sym typeface="Times New Roman"/>
            </a:endParaRPr>
          </a:p>
          <a:p>
            <a:pPr indent="0" lvl="0" marL="0" rtl="0" algn="l">
              <a:spcBef>
                <a:spcPts val="0"/>
              </a:spcBef>
              <a:spcAft>
                <a:spcPts val="0"/>
              </a:spcAft>
              <a:buNone/>
            </a:pPr>
            <a:r>
              <a:t/>
            </a:r>
            <a:endParaRPr sz="2000">
              <a:latin typeface="Times New Roman"/>
              <a:ea typeface="Times New Roman"/>
              <a:cs typeface="Times New Roman"/>
              <a:sym typeface="Times New Roman"/>
            </a:endParaRPr>
          </a:p>
          <a:p>
            <a:pPr indent="0" lvl="0" marL="0" rtl="0" algn="l">
              <a:spcBef>
                <a:spcPts val="0"/>
              </a:spcBef>
              <a:spcAft>
                <a:spcPts val="0"/>
              </a:spcAft>
              <a:buNone/>
            </a:pPr>
            <a:r>
              <a:t/>
            </a:r>
            <a:endParaRPr sz="2000">
              <a:latin typeface="Times New Roman"/>
              <a:ea typeface="Times New Roman"/>
              <a:cs typeface="Times New Roman"/>
              <a:sym typeface="Times New Roman"/>
            </a:endParaRPr>
          </a:p>
          <a:p>
            <a:pPr indent="0" lvl="0" marL="0" rtl="0" algn="l">
              <a:spcBef>
                <a:spcPts val="0"/>
              </a:spcBef>
              <a:spcAft>
                <a:spcPts val="0"/>
              </a:spcAft>
              <a:buNone/>
            </a:pPr>
            <a:r>
              <a:rPr lang="en" sz="2000">
                <a:latin typeface="Times New Roman"/>
                <a:ea typeface="Times New Roman"/>
                <a:cs typeface="Times New Roman"/>
                <a:sym typeface="Times New Roman"/>
              </a:rPr>
              <a:t>3.   P</a:t>
            </a:r>
            <a:r>
              <a:rPr lang="en" sz="2000">
                <a:latin typeface="Times New Roman"/>
                <a:ea typeface="Times New Roman"/>
                <a:cs typeface="Times New Roman"/>
                <a:sym typeface="Times New Roman"/>
              </a:rPr>
              <a:t>arameter</a:t>
            </a:r>
            <a:r>
              <a:rPr lang="en" sz="2000">
                <a:latin typeface="Times New Roman"/>
                <a:ea typeface="Times New Roman"/>
                <a:cs typeface="Times New Roman"/>
                <a:sym typeface="Times New Roman"/>
              </a:rPr>
              <a:t> selection </a:t>
            </a:r>
            <a:endParaRPr sz="2000">
              <a:latin typeface="Times New Roman"/>
              <a:ea typeface="Times New Roman"/>
              <a:cs typeface="Times New Roman"/>
              <a:sym typeface="Times New Roman"/>
            </a:endParaRPr>
          </a:p>
        </p:txBody>
      </p:sp>
      <p:pic>
        <p:nvPicPr>
          <p:cNvPr id="238" name="Google Shape;238;p30"/>
          <p:cNvPicPr preferRelativeResize="0"/>
          <p:nvPr/>
        </p:nvPicPr>
        <p:blipFill>
          <a:blip r:embed="rId3">
            <a:alphaModFix/>
          </a:blip>
          <a:stretch>
            <a:fillRect/>
          </a:stretch>
        </p:blipFill>
        <p:spPr>
          <a:xfrm>
            <a:off x="5243125" y="1081275"/>
            <a:ext cx="3900876" cy="4201776"/>
          </a:xfrm>
          <a:prstGeom prst="rect">
            <a:avLst/>
          </a:prstGeom>
          <a:noFill/>
          <a:ln>
            <a:noFill/>
          </a:ln>
        </p:spPr>
      </p:pic>
      <p:sp>
        <p:nvSpPr>
          <p:cNvPr id="239" name="Google Shape;239;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1"/>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Target Discovery for Aging</a:t>
            </a:r>
            <a:endParaRPr b="1" sz="2820">
              <a:latin typeface="Times New Roman"/>
              <a:ea typeface="Times New Roman"/>
              <a:cs typeface="Times New Roman"/>
              <a:sym typeface="Times New Roman"/>
            </a:endParaRPr>
          </a:p>
        </p:txBody>
      </p:sp>
      <p:sp>
        <p:nvSpPr>
          <p:cNvPr id="245" name="Google Shape;245;p31"/>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246" name="Google Shape;246;p31"/>
          <p:cNvSpPr txBox="1"/>
          <p:nvPr>
            <p:ph type="title"/>
          </p:nvPr>
        </p:nvSpPr>
        <p:spPr>
          <a:xfrm>
            <a:off x="311700" y="1258625"/>
            <a:ext cx="8520600" cy="63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1.    </a:t>
            </a:r>
            <a:r>
              <a:rPr lang="en" sz="2100">
                <a:latin typeface="Times New Roman"/>
                <a:ea typeface="Times New Roman"/>
                <a:cs typeface="Times New Roman"/>
                <a:sym typeface="Times New Roman"/>
              </a:rPr>
              <a:t>Top 200 genes were selected</a:t>
            </a:r>
            <a:endParaRPr sz="2100">
              <a:latin typeface="Times New Roman"/>
              <a:ea typeface="Times New Roman"/>
              <a:cs typeface="Times New Roman"/>
              <a:sym typeface="Times New Roman"/>
            </a:endParaRPr>
          </a:p>
        </p:txBody>
      </p:sp>
      <p:sp>
        <p:nvSpPr>
          <p:cNvPr id="247" name="Google Shape;247;p31"/>
          <p:cNvSpPr txBox="1"/>
          <p:nvPr>
            <p:ph type="title"/>
          </p:nvPr>
        </p:nvSpPr>
        <p:spPr>
          <a:xfrm>
            <a:off x="311700" y="1758975"/>
            <a:ext cx="8520600" cy="63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2.   ∩ GenAge database (p &lt; 0.001)</a:t>
            </a:r>
            <a:endParaRPr sz="2100">
              <a:latin typeface="Times New Roman"/>
              <a:ea typeface="Times New Roman"/>
              <a:cs typeface="Times New Roman"/>
              <a:sym typeface="Times New Roman"/>
            </a:endParaRPr>
          </a:p>
        </p:txBody>
      </p:sp>
      <p:pic>
        <p:nvPicPr>
          <p:cNvPr id="248" name="Google Shape;248;p31"/>
          <p:cNvPicPr preferRelativeResize="0"/>
          <p:nvPr/>
        </p:nvPicPr>
        <p:blipFill>
          <a:blip r:embed="rId3">
            <a:alphaModFix/>
          </a:blip>
          <a:stretch>
            <a:fillRect/>
          </a:stretch>
        </p:blipFill>
        <p:spPr>
          <a:xfrm>
            <a:off x="5942600" y="1258625"/>
            <a:ext cx="2943225" cy="2827100"/>
          </a:xfrm>
          <a:prstGeom prst="rect">
            <a:avLst/>
          </a:prstGeom>
          <a:noFill/>
          <a:ln>
            <a:noFill/>
          </a:ln>
        </p:spPr>
      </p:pic>
      <p:sp>
        <p:nvSpPr>
          <p:cNvPr id="249" name="Google Shape;249;p31"/>
          <p:cNvSpPr txBox="1"/>
          <p:nvPr>
            <p:ph type="title"/>
          </p:nvPr>
        </p:nvSpPr>
        <p:spPr>
          <a:xfrm>
            <a:off x="311700" y="2254800"/>
            <a:ext cx="8520600" cy="63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3</a:t>
            </a:r>
            <a:r>
              <a:rPr lang="en" sz="2100">
                <a:latin typeface="Times New Roman"/>
                <a:ea typeface="Times New Roman"/>
                <a:cs typeface="Times New Roman"/>
                <a:sym typeface="Times New Roman"/>
              </a:rPr>
              <a:t>.   ∩</a:t>
            </a:r>
            <a:r>
              <a:rPr lang="en" sz="2100">
                <a:latin typeface="Times New Roman"/>
                <a:ea typeface="Times New Roman"/>
                <a:cs typeface="Times New Roman"/>
                <a:sym typeface="Times New Roman"/>
              </a:rPr>
              <a:t> PubMed database (p &lt; 0.001)</a:t>
            </a:r>
            <a:endParaRPr sz="2100">
              <a:latin typeface="Times New Roman"/>
              <a:ea typeface="Times New Roman"/>
              <a:cs typeface="Times New Roman"/>
              <a:sym typeface="Times New Roman"/>
            </a:endParaRPr>
          </a:p>
        </p:txBody>
      </p:sp>
      <p:pic>
        <p:nvPicPr>
          <p:cNvPr id="250" name="Google Shape;250;p31"/>
          <p:cNvPicPr preferRelativeResize="0"/>
          <p:nvPr/>
        </p:nvPicPr>
        <p:blipFill>
          <a:blip r:embed="rId4">
            <a:alphaModFix/>
          </a:blip>
          <a:stretch>
            <a:fillRect/>
          </a:stretch>
        </p:blipFill>
        <p:spPr>
          <a:xfrm>
            <a:off x="5894925" y="1521800"/>
            <a:ext cx="3038575" cy="2616165"/>
          </a:xfrm>
          <a:prstGeom prst="rect">
            <a:avLst/>
          </a:prstGeom>
          <a:noFill/>
          <a:ln>
            <a:noFill/>
          </a:ln>
        </p:spPr>
      </p:pic>
      <p:sp>
        <p:nvSpPr>
          <p:cNvPr id="251" name="Google Shape;251;p31"/>
          <p:cNvSpPr txBox="1"/>
          <p:nvPr>
            <p:ph type="title"/>
          </p:nvPr>
        </p:nvSpPr>
        <p:spPr>
          <a:xfrm>
            <a:off x="311700" y="2734350"/>
            <a:ext cx="5219700" cy="12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4.   </a:t>
            </a:r>
            <a:r>
              <a:rPr lang="en" sz="2100">
                <a:latin typeface="Times New Roman"/>
                <a:ea typeface="Times New Roman"/>
                <a:cs typeface="Times New Roman"/>
                <a:sym typeface="Times New Roman"/>
              </a:rPr>
              <a:t>Gene Ontology (GO) enrichment analysis (FDR adjusted p &lt; 0.01)</a:t>
            </a:r>
            <a:endParaRPr sz="2100">
              <a:latin typeface="Times New Roman"/>
              <a:ea typeface="Times New Roman"/>
              <a:cs typeface="Times New Roman"/>
              <a:sym typeface="Times New Roman"/>
            </a:endParaRPr>
          </a:p>
        </p:txBody>
      </p:sp>
      <p:pic>
        <p:nvPicPr>
          <p:cNvPr id="252" name="Google Shape;252;p31"/>
          <p:cNvPicPr preferRelativeResize="0"/>
          <p:nvPr/>
        </p:nvPicPr>
        <p:blipFill>
          <a:blip r:embed="rId5">
            <a:alphaModFix/>
          </a:blip>
          <a:stretch>
            <a:fillRect/>
          </a:stretch>
        </p:blipFill>
        <p:spPr>
          <a:xfrm>
            <a:off x="5894925" y="1258625"/>
            <a:ext cx="3249076" cy="3780199"/>
          </a:xfrm>
          <a:prstGeom prst="rect">
            <a:avLst/>
          </a:prstGeom>
          <a:noFill/>
          <a:ln cap="flat" cmpd="sng" w="9525">
            <a:solidFill>
              <a:schemeClr val="dk2"/>
            </a:solidFill>
            <a:prstDash val="solid"/>
            <a:round/>
            <a:headEnd len="sm" w="sm" type="none"/>
            <a:tailEnd len="sm" w="sm" type="none"/>
          </a:ln>
        </p:spPr>
      </p:pic>
      <p:sp>
        <p:nvSpPr>
          <p:cNvPr id="253" name="Google Shape;253;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48"/>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4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50"/>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5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2"/>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LLM Explainability</a:t>
            </a:r>
            <a:endParaRPr b="1" sz="2820">
              <a:latin typeface="Times New Roman"/>
              <a:ea typeface="Times New Roman"/>
              <a:cs typeface="Times New Roman"/>
              <a:sym typeface="Times New Roman"/>
            </a:endParaRPr>
          </a:p>
        </p:txBody>
      </p:sp>
      <p:sp>
        <p:nvSpPr>
          <p:cNvPr id="259" name="Google Shape;259;p32"/>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260" name="Google Shape;260;p32"/>
          <p:cNvSpPr txBox="1"/>
          <p:nvPr>
            <p:ph type="title"/>
          </p:nvPr>
        </p:nvSpPr>
        <p:spPr>
          <a:xfrm>
            <a:off x="380975" y="1288413"/>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1.   </a:t>
            </a:r>
            <a:r>
              <a:rPr lang="en" sz="2100">
                <a:latin typeface="Times New Roman"/>
                <a:ea typeface="Times New Roman"/>
                <a:cs typeface="Times New Roman"/>
                <a:sym typeface="Times New Roman"/>
              </a:rPr>
              <a:t>Task: Protein Embeddings and graphs</a:t>
            </a:r>
            <a:endParaRPr sz="2100">
              <a:latin typeface="Times New Roman"/>
              <a:ea typeface="Times New Roman"/>
              <a:cs typeface="Times New Roman"/>
              <a:sym typeface="Times New Roman"/>
            </a:endParaRPr>
          </a:p>
        </p:txBody>
      </p:sp>
      <p:sp>
        <p:nvSpPr>
          <p:cNvPr id="261" name="Google Shape;261;p32"/>
          <p:cNvSpPr txBox="1"/>
          <p:nvPr>
            <p:ph type="title"/>
          </p:nvPr>
        </p:nvSpPr>
        <p:spPr>
          <a:xfrm>
            <a:off x="380975" y="2926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3.   </a:t>
            </a:r>
            <a:r>
              <a:rPr lang="en" sz="2100">
                <a:latin typeface="Times New Roman"/>
                <a:ea typeface="Times New Roman"/>
                <a:cs typeface="Times New Roman"/>
                <a:sym typeface="Times New Roman"/>
              </a:rPr>
              <a:t>Result: Protein [pubmed(~ aging) and BioGPT(aging)] ---- Protein [pubmed(aging) and BioGPT(aging)]</a:t>
            </a:r>
            <a:endParaRPr sz="2100">
              <a:latin typeface="Times New Roman"/>
              <a:ea typeface="Times New Roman"/>
              <a:cs typeface="Times New Roman"/>
              <a:sym typeface="Times New Roman"/>
            </a:endParaRPr>
          </a:p>
          <a:p>
            <a:pPr indent="0" lvl="0" marL="0" rtl="0" algn="l">
              <a:spcBef>
                <a:spcPts val="0"/>
              </a:spcBef>
              <a:spcAft>
                <a:spcPts val="0"/>
              </a:spcAft>
              <a:buNone/>
            </a:pPr>
            <a:r>
              <a:t/>
            </a:r>
            <a:endParaRPr sz="2100">
              <a:latin typeface="Times New Roman"/>
              <a:ea typeface="Times New Roman"/>
              <a:cs typeface="Times New Roman"/>
              <a:sym typeface="Times New Roman"/>
            </a:endParaRPr>
          </a:p>
          <a:p>
            <a:pPr indent="0" lvl="0" marL="0" rtl="0" algn="l">
              <a:spcBef>
                <a:spcPts val="0"/>
              </a:spcBef>
              <a:spcAft>
                <a:spcPts val="0"/>
              </a:spcAft>
              <a:buNone/>
            </a:pPr>
            <a:r>
              <a:rPr lang="en" sz="2100">
                <a:latin typeface="Times New Roman"/>
                <a:ea typeface="Times New Roman"/>
                <a:cs typeface="Times New Roman"/>
                <a:sym typeface="Times New Roman"/>
              </a:rPr>
              <a:t>    </a:t>
            </a:r>
            <a:endParaRPr sz="2100">
              <a:latin typeface="Times New Roman"/>
              <a:ea typeface="Times New Roman"/>
              <a:cs typeface="Times New Roman"/>
              <a:sym typeface="Times New Roman"/>
            </a:endParaRPr>
          </a:p>
        </p:txBody>
      </p:sp>
      <p:sp>
        <p:nvSpPr>
          <p:cNvPr id="262" name="Google Shape;262;p32"/>
          <p:cNvSpPr txBox="1"/>
          <p:nvPr>
            <p:ph type="title"/>
          </p:nvPr>
        </p:nvSpPr>
        <p:spPr>
          <a:xfrm>
            <a:off x="380975" y="1979588"/>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2.   </a:t>
            </a:r>
            <a:r>
              <a:rPr lang="en" sz="2100">
                <a:latin typeface="Times New Roman"/>
                <a:ea typeface="Times New Roman"/>
                <a:cs typeface="Times New Roman"/>
                <a:sym typeface="Times New Roman"/>
              </a:rPr>
              <a:t>Hypothesis: Learn not only probabilities also internal associations of word similarities</a:t>
            </a:r>
            <a:endParaRPr sz="2100">
              <a:latin typeface="Times New Roman"/>
              <a:ea typeface="Times New Roman"/>
              <a:cs typeface="Times New Roman"/>
              <a:sym typeface="Times New Roman"/>
            </a:endParaRPr>
          </a:p>
          <a:p>
            <a:pPr indent="0" lvl="0" marL="0" rtl="0" algn="l">
              <a:spcBef>
                <a:spcPts val="0"/>
              </a:spcBef>
              <a:spcAft>
                <a:spcPts val="0"/>
              </a:spcAft>
              <a:buNone/>
            </a:pPr>
            <a:r>
              <a:t/>
            </a:r>
            <a:endParaRPr sz="2100">
              <a:latin typeface="Times New Roman"/>
              <a:ea typeface="Times New Roman"/>
              <a:cs typeface="Times New Roman"/>
              <a:sym typeface="Times New Roman"/>
            </a:endParaRPr>
          </a:p>
          <a:p>
            <a:pPr indent="0" lvl="0" marL="0" rtl="0" algn="l">
              <a:spcBef>
                <a:spcPts val="0"/>
              </a:spcBef>
              <a:spcAft>
                <a:spcPts val="0"/>
              </a:spcAft>
              <a:buNone/>
            </a:pPr>
            <a:r>
              <a:t/>
            </a:r>
            <a:endParaRPr sz="2100">
              <a:latin typeface="Times New Roman"/>
              <a:ea typeface="Times New Roman"/>
              <a:cs typeface="Times New Roman"/>
              <a:sym typeface="Times New Roman"/>
            </a:endParaRPr>
          </a:p>
        </p:txBody>
      </p:sp>
      <p:pic>
        <p:nvPicPr>
          <p:cNvPr id="263" name="Google Shape;263;p32"/>
          <p:cNvPicPr preferRelativeResize="0"/>
          <p:nvPr/>
        </p:nvPicPr>
        <p:blipFill>
          <a:blip r:embed="rId3">
            <a:alphaModFix/>
          </a:blip>
          <a:stretch>
            <a:fillRect/>
          </a:stretch>
        </p:blipFill>
        <p:spPr>
          <a:xfrm>
            <a:off x="7476024" y="3361925"/>
            <a:ext cx="1667975" cy="1781575"/>
          </a:xfrm>
          <a:prstGeom prst="rect">
            <a:avLst/>
          </a:prstGeom>
          <a:noFill/>
          <a:ln>
            <a:noFill/>
          </a:ln>
        </p:spPr>
      </p:pic>
      <p:sp>
        <p:nvSpPr>
          <p:cNvPr id="264" name="Google Shape;264;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3"/>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Protein Graphs:</a:t>
            </a:r>
            <a:endParaRPr b="1" sz="2820">
              <a:latin typeface="Times New Roman"/>
              <a:ea typeface="Times New Roman"/>
              <a:cs typeface="Times New Roman"/>
              <a:sym typeface="Times New Roman"/>
            </a:endParaRPr>
          </a:p>
        </p:txBody>
      </p:sp>
      <p:sp>
        <p:nvSpPr>
          <p:cNvPr id="270" name="Google Shape;270;p33"/>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271" name="Google Shape;271;p33"/>
          <p:cNvSpPr txBox="1"/>
          <p:nvPr>
            <p:ph type="title"/>
          </p:nvPr>
        </p:nvSpPr>
        <p:spPr>
          <a:xfrm>
            <a:off x="256025" y="1258625"/>
            <a:ext cx="8953500" cy="84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latin typeface="Times New Roman"/>
                <a:ea typeface="Times New Roman"/>
                <a:cs typeface="Times New Roman"/>
                <a:sym typeface="Times New Roman"/>
              </a:rPr>
              <a:t>1.   </a:t>
            </a:r>
            <a:r>
              <a:rPr lang="en" sz="2000">
                <a:latin typeface="Times New Roman"/>
                <a:ea typeface="Times New Roman"/>
                <a:cs typeface="Times New Roman"/>
                <a:sym typeface="Times New Roman"/>
              </a:rPr>
              <a:t>"The human age-associated gene is the" gene name —&gt; Tokenized</a:t>
            </a:r>
            <a:r>
              <a:rPr baseline="-25000" lang="en" sz="2000">
                <a:latin typeface="Times New Roman"/>
                <a:ea typeface="Times New Roman"/>
                <a:cs typeface="Times New Roman"/>
                <a:sym typeface="Times New Roman"/>
              </a:rPr>
              <a:t>mean output pooling</a:t>
            </a:r>
            <a:r>
              <a:rPr lang="en" sz="2000">
                <a:latin typeface="Times New Roman"/>
                <a:ea typeface="Times New Roman"/>
                <a:cs typeface="Times New Roman"/>
                <a:sym typeface="Times New Roman"/>
              </a:rPr>
              <a:t>     </a:t>
            </a:r>
            <a:r>
              <a:rPr lang="en" sz="2000">
                <a:solidFill>
                  <a:schemeClr val="lt1"/>
                </a:solidFill>
                <a:latin typeface="Times New Roman"/>
                <a:ea typeface="Times New Roman"/>
                <a:cs typeface="Times New Roman"/>
                <a:sym typeface="Times New Roman"/>
              </a:rPr>
              <a:t>___</a:t>
            </a:r>
            <a:r>
              <a:rPr lang="en" sz="2000">
                <a:latin typeface="Times New Roman"/>
                <a:ea typeface="Times New Roman"/>
                <a:cs typeface="Times New Roman"/>
                <a:sym typeface="Times New Roman"/>
              </a:rPr>
              <a:t>—&gt; PyTorch tensor</a:t>
            </a:r>
            <a:r>
              <a:rPr baseline="-25000" lang="en" sz="2000">
                <a:latin typeface="Times New Roman"/>
                <a:ea typeface="Times New Roman"/>
                <a:cs typeface="Times New Roman"/>
                <a:sym typeface="Times New Roman"/>
              </a:rPr>
              <a:t>1024   </a:t>
            </a:r>
            <a:r>
              <a:rPr lang="en" sz="2000">
                <a:latin typeface="Times New Roman"/>
                <a:ea typeface="Times New Roman"/>
                <a:cs typeface="Times New Roman"/>
                <a:sym typeface="Times New Roman"/>
              </a:rPr>
              <a:t>—&gt; Individual proteins </a:t>
            </a:r>
            <a:endParaRPr sz="2000">
              <a:latin typeface="Times New Roman"/>
              <a:ea typeface="Times New Roman"/>
              <a:cs typeface="Times New Roman"/>
              <a:sym typeface="Times New Roman"/>
            </a:endParaRPr>
          </a:p>
        </p:txBody>
      </p:sp>
      <p:sp>
        <p:nvSpPr>
          <p:cNvPr id="272" name="Google Shape;272;p33"/>
          <p:cNvSpPr txBox="1"/>
          <p:nvPr>
            <p:ph type="title"/>
          </p:nvPr>
        </p:nvSpPr>
        <p:spPr>
          <a:xfrm>
            <a:off x="256025" y="2192400"/>
            <a:ext cx="843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2</a:t>
            </a:r>
            <a:r>
              <a:rPr lang="en" sz="2100">
                <a:latin typeface="Times New Roman"/>
                <a:ea typeface="Times New Roman"/>
                <a:cs typeface="Times New Roman"/>
                <a:sym typeface="Times New Roman"/>
              </a:rPr>
              <a:t>.   Source Nodes: Proteins in (PubMed abstract co-mentions) AND (BioGPT aging)</a:t>
            </a:r>
            <a:endParaRPr sz="2100">
              <a:latin typeface="Times New Roman"/>
              <a:ea typeface="Times New Roman"/>
              <a:cs typeface="Times New Roman"/>
              <a:sym typeface="Times New Roman"/>
            </a:endParaRPr>
          </a:p>
        </p:txBody>
      </p:sp>
      <p:sp>
        <p:nvSpPr>
          <p:cNvPr id="273" name="Google Shape;273;p33"/>
          <p:cNvSpPr txBox="1"/>
          <p:nvPr>
            <p:ph type="title"/>
          </p:nvPr>
        </p:nvSpPr>
        <p:spPr>
          <a:xfrm>
            <a:off x="256025" y="3147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Times New Roman"/>
                <a:ea typeface="Times New Roman"/>
                <a:cs typeface="Times New Roman"/>
                <a:sym typeface="Times New Roman"/>
              </a:rPr>
              <a:t>3</a:t>
            </a:r>
            <a:r>
              <a:rPr lang="en" sz="2100">
                <a:latin typeface="Times New Roman"/>
                <a:ea typeface="Times New Roman"/>
                <a:cs typeface="Times New Roman"/>
                <a:sym typeface="Times New Roman"/>
              </a:rPr>
              <a:t>.   Target Nodes: Pro(BioGPT aging) &amp; NOT(PubMed abstract co-mentions) </a:t>
            </a:r>
            <a:endParaRPr sz="2100">
              <a:latin typeface="Times New Roman"/>
              <a:ea typeface="Times New Roman"/>
              <a:cs typeface="Times New Roman"/>
              <a:sym typeface="Times New Roman"/>
            </a:endParaRPr>
          </a:p>
          <a:p>
            <a:pPr indent="0" lvl="0" marL="0" rtl="0" algn="l">
              <a:spcBef>
                <a:spcPts val="0"/>
              </a:spcBef>
              <a:spcAft>
                <a:spcPts val="0"/>
              </a:spcAft>
              <a:buNone/>
            </a:pPr>
            <a:r>
              <a:t/>
            </a:r>
            <a:endParaRPr sz="2100">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latin typeface="Times New Roman"/>
              <a:ea typeface="Times New Roman"/>
              <a:cs typeface="Times New Roman"/>
              <a:sym typeface="Times New Roman"/>
            </a:endParaRPr>
          </a:p>
        </p:txBody>
      </p:sp>
      <p:sp>
        <p:nvSpPr>
          <p:cNvPr id="274" name="Google Shape;274;p33"/>
          <p:cNvSpPr txBox="1"/>
          <p:nvPr/>
        </p:nvSpPr>
        <p:spPr>
          <a:xfrm>
            <a:off x="256025" y="3787550"/>
            <a:ext cx="8520600" cy="66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4.   Random Nodes: Random proteins for main experiment and control values</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100">
                <a:solidFill>
                  <a:schemeClr val="dk2"/>
                </a:solidFill>
              </a:rPr>
              <a:t> </a:t>
            </a:r>
            <a:endParaRPr sz="2100">
              <a:solidFill>
                <a:schemeClr val="dk2"/>
              </a:solidFill>
            </a:endParaRPr>
          </a:p>
        </p:txBody>
      </p:sp>
      <p:pic>
        <p:nvPicPr>
          <p:cNvPr id="275" name="Google Shape;275;p33"/>
          <p:cNvPicPr preferRelativeResize="0"/>
          <p:nvPr/>
        </p:nvPicPr>
        <p:blipFill>
          <a:blip r:embed="rId3">
            <a:alphaModFix/>
          </a:blip>
          <a:stretch>
            <a:fillRect/>
          </a:stretch>
        </p:blipFill>
        <p:spPr>
          <a:xfrm>
            <a:off x="8401921" y="60975"/>
            <a:ext cx="651079" cy="572700"/>
          </a:xfrm>
          <a:prstGeom prst="rect">
            <a:avLst/>
          </a:prstGeom>
          <a:noFill/>
          <a:ln>
            <a:noFill/>
          </a:ln>
        </p:spPr>
      </p:pic>
      <p:sp>
        <p:nvSpPr>
          <p:cNvPr id="276" name="Google Shape;276;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nvSpPr>
        <p:spPr>
          <a:xfrm>
            <a:off x="4992300" y="0"/>
            <a:ext cx="4151700" cy="51435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84" name="Google Shape;84;p16"/>
          <p:cNvSpPr txBox="1"/>
          <p:nvPr>
            <p:ph type="title"/>
          </p:nvPr>
        </p:nvSpPr>
        <p:spPr>
          <a:xfrm>
            <a:off x="1660350" y="1989750"/>
            <a:ext cx="2960400" cy="91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4200">
                <a:latin typeface="Times New Roman"/>
                <a:ea typeface="Times New Roman"/>
                <a:cs typeface="Times New Roman"/>
                <a:sym typeface="Times New Roman"/>
              </a:rPr>
              <a:t>Background</a:t>
            </a:r>
            <a:endParaRPr b="1" sz="4200">
              <a:latin typeface="Times New Roman"/>
              <a:ea typeface="Times New Roman"/>
              <a:cs typeface="Times New Roman"/>
              <a:sym typeface="Times New Roman"/>
            </a:endParaRPr>
          </a:p>
        </p:txBody>
      </p:sp>
      <p:sp>
        <p:nvSpPr>
          <p:cNvPr id="85" name="Google Shape;85;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4"/>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Graphs Continued </a:t>
            </a:r>
            <a:endParaRPr b="1" sz="2820">
              <a:latin typeface="Times New Roman"/>
              <a:ea typeface="Times New Roman"/>
              <a:cs typeface="Times New Roman"/>
              <a:sym typeface="Times New Roman"/>
            </a:endParaRPr>
          </a:p>
        </p:txBody>
      </p:sp>
      <p:sp>
        <p:nvSpPr>
          <p:cNvPr id="282" name="Google Shape;282;p34"/>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283" name="Google Shape;283;p34"/>
          <p:cNvSpPr txBox="1"/>
          <p:nvPr/>
        </p:nvSpPr>
        <p:spPr>
          <a:xfrm>
            <a:off x="329050" y="2010275"/>
            <a:ext cx="914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2.   </a:t>
            </a:r>
            <a:r>
              <a:rPr lang="en" sz="2100">
                <a:solidFill>
                  <a:schemeClr val="dk1"/>
                </a:solidFill>
                <a:latin typeface="Times New Roman"/>
                <a:ea typeface="Times New Roman"/>
                <a:cs typeface="Times New Roman"/>
                <a:sym typeface="Times New Roman"/>
              </a:rPr>
              <a:t>Protein Similarity: Cosine Similarities between the nodes, cut-off of 0.507</a:t>
            </a:r>
            <a:endParaRPr sz="1100">
              <a:solidFill>
                <a:schemeClr val="dk1"/>
              </a:solidFill>
              <a:latin typeface="Times New Roman"/>
              <a:ea typeface="Times New Roman"/>
              <a:cs typeface="Times New Roman"/>
              <a:sym typeface="Times New Roman"/>
            </a:endParaRPr>
          </a:p>
        </p:txBody>
      </p:sp>
      <p:sp>
        <p:nvSpPr>
          <p:cNvPr id="284" name="Google Shape;284;p34"/>
          <p:cNvSpPr txBox="1"/>
          <p:nvPr/>
        </p:nvSpPr>
        <p:spPr>
          <a:xfrm>
            <a:off x="329050" y="2764675"/>
            <a:ext cx="914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3.   Dijkstra’s algorithm</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sp>
        <p:nvSpPr>
          <p:cNvPr id="285" name="Google Shape;285;p34"/>
          <p:cNvSpPr txBox="1"/>
          <p:nvPr/>
        </p:nvSpPr>
        <p:spPr>
          <a:xfrm>
            <a:off x="329050" y="1336150"/>
            <a:ext cx="9144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1.   </a:t>
            </a:r>
            <a:r>
              <a:rPr lang="en" sz="2100">
                <a:solidFill>
                  <a:schemeClr val="dk1"/>
                </a:solidFill>
                <a:latin typeface="Times New Roman"/>
                <a:ea typeface="Times New Roman"/>
                <a:cs typeface="Times New Roman"/>
                <a:sym typeface="Times New Roman"/>
              </a:rPr>
              <a:t>Weighted Undirected Graph was constructed with NetworkX</a:t>
            </a:r>
            <a:endParaRPr sz="2100">
              <a:solidFill>
                <a:schemeClr val="dk1"/>
              </a:solidFill>
              <a:latin typeface="Times New Roman"/>
              <a:ea typeface="Times New Roman"/>
              <a:cs typeface="Times New Roman"/>
              <a:sym typeface="Times New Roman"/>
            </a:endParaRPr>
          </a:p>
        </p:txBody>
      </p:sp>
      <p:pic>
        <p:nvPicPr>
          <p:cNvPr id="286" name="Google Shape;286;p34"/>
          <p:cNvPicPr preferRelativeResize="0"/>
          <p:nvPr/>
        </p:nvPicPr>
        <p:blipFill>
          <a:blip r:embed="rId3">
            <a:alphaModFix/>
          </a:blip>
          <a:stretch>
            <a:fillRect/>
          </a:stretch>
        </p:blipFill>
        <p:spPr>
          <a:xfrm>
            <a:off x="742150" y="1419488"/>
            <a:ext cx="3359025" cy="2565175"/>
          </a:xfrm>
          <a:prstGeom prst="rect">
            <a:avLst/>
          </a:prstGeom>
          <a:noFill/>
          <a:ln cap="flat" cmpd="sng" w="9525">
            <a:solidFill>
              <a:schemeClr val="dk2"/>
            </a:solidFill>
            <a:prstDash val="solid"/>
            <a:round/>
            <a:headEnd len="sm" w="sm" type="none"/>
            <a:tailEnd len="sm" w="sm" type="none"/>
          </a:ln>
        </p:spPr>
      </p:pic>
      <p:pic>
        <p:nvPicPr>
          <p:cNvPr id="287" name="Google Shape;287;p34"/>
          <p:cNvPicPr preferRelativeResize="0"/>
          <p:nvPr/>
        </p:nvPicPr>
        <p:blipFill>
          <a:blip r:embed="rId4">
            <a:alphaModFix/>
          </a:blip>
          <a:stretch>
            <a:fillRect/>
          </a:stretch>
        </p:blipFill>
        <p:spPr>
          <a:xfrm>
            <a:off x="5059088" y="1258625"/>
            <a:ext cx="2659500" cy="3450000"/>
          </a:xfrm>
          <a:prstGeom prst="rect">
            <a:avLst/>
          </a:prstGeom>
          <a:noFill/>
          <a:ln cap="flat" cmpd="sng" w="9525">
            <a:solidFill>
              <a:schemeClr val="dk2"/>
            </a:solidFill>
            <a:prstDash val="solid"/>
            <a:round/>
            <a:headEnd len="sm" w="sm" type="none"/>
            <a:tailEnd len="sm" w="sm" type="none"/>
          </a:ln>
        </p:spPr>
      </p:pic>
      <p:pic>
        <p:nvPicPr>
          <p:cNvPr id="288" name="Google Shape;288;p34"/>
          <p:cNvPicPr preferRelativeResize="0"/>
          <p:nvPr/>
        </p:nvPicPr>
        <p:blipFill>
          <a:blip r:embed="rId5">
            <a:alphaModFix/>
          </a:blip>
          <a:stretch>
            <a:fillRect/>
          </a:stretch>
        </p:blipFill>
        <p:spPr>
          <a:xfrm flipH="1" rot="-6795548">
            <a:off x="8242225" y="3936457"/>
            <a:ext cx="941649" cy="1788924"/>
          </a:xfrm>
          <a:prstGeom prst="rect">
            <a:avLst/>
          </a:prstGeom>
          <a:noFill/>
          <a:ln>
            <a:noFill/>
          </a:ln>
        </p:spPr>
      </p:pic>
      <p:sp>
        <p:nvSpPr>
          <p:cNvPr id="289" name="Google Shape;289;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83"/>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284"/>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285"/>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5"/>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Dual-purpose Disease and Age-Related Targets </a:t>
            </a:r>
            <a:endParaRPr b="1" sz="2820">
              <a:latin typeface="Times New Roman"/>
              <a:ea typeface="Times New Roman"/>
              <a:cs typeface="Times New Roman"/>
              <a:sym typeface="Times New Roman"/>
            </a:endParaRPr>
          </a:p>
        </p:txBody>
      </p:sp>
      <p:sp>
        <p:nvSpPr>
          <p:cNvPr id="295" name="Google Shape;295;p35"/>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296" name="Google Shape;296;p35"/>
          <p:cNvSpPr txBox="1"/>
          <p:nvPr/>
        </p:nvSpPr>
        <p:spPr>
          <a:xfrm>
            <a:off x="334300" y="1159625"/>
            <a:ext cx="9144000" cy="3809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1.   T</a:t>
            </a:r>
            <a:r>
              <a:rPr lang="en" sz="2100">
                <a:solidFill>
                  <a:schemeClr val="dk1"/>
                </a:solidFill>
                <a:latin typeface="Times New Roman"/>
                <a:ea typeface="Times New Roman"/>
                <a:cs typeface="Times New Roman"/>
                <a:sym typeface="Times New Roman"/>
              </a:rPr>
              <a:t>op 200 genes for 14 age related diseases</a:t>
            </a:r>
            <a:r>
              <a:rPr baseline="30000" lang="en" sz="2100">
                <a:solidFill>
                  <a:schemeClr val="dk1"/>
                </a:solidFill>
                <a:latin typeface="Times New Roman"/>
                <a:ea typeface="Times New Roman"/>
                <a:cs typeface="Times New Roman"/>
                <a:sym typeface="Times New Roman"/>
              </a:rPr>
              <a:t>1.</a:t>
            </a:r>
            <a:endParaRPr baseline="30000"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2.   200*14 genes ∩ BioGPT age-related search</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3.   9 genes common for all of 14 diseases and aging</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2100">
                <a:solidFill>
                  <a:schemeClr val="dk1"/>
                </a:solidFill>
                <a:latin typeface="Times New Roman"/>
                <a:ea typeface="Times New Roman"/>
                <a:cs typeface="Times New Roman"/>
                <a:sym typeface="Times New Roman"/>
              </a:rPr>
              <a:t>4.   9 obtained genes: BRCA1, CCR5, EGF, MIP, PTH, RET, SRC, TNF, &amp;VHL</a:t>
            </a:r>
            <a:endParaRPr sz="21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2100">
              <a:solidFill>
                <a:schemeClr val="dk1"/>
              </a:solidFill>
              <a:latin typeface="Times New Roman"/>
              <a:ea typeface="Times New Roman"/>
              <a:cs typeface="Times New Roman"/>
              <a:sym typeface="Times New Roman"/>
            </a:endParaRPr>
          </a:p>
        </p:txBody>
      </p:sp>
      <p:pic>
        <p:nvPicPr>
          <p:cNvPr id="297" name="Google Shape;297;p35"/>
          <p:cNvPicPr preferRelativeResize="0"/>
          <p:nvPr/>
        </p:nvPicPr>
        <p:blipFill>
          <a:blip r:embed="rId3">
            <a:alphaModFix/>
          </a:blip>
          <a:stretch>
            <a:fillRect/>
          </a:stretch>
        </p:blipFill>
        <p:spPr>
          <a:xfrm>
            <a:off x="334300" y="1258625"/>
            <a:ext cx="8662498" cy="3611100"/>
          </a:xfrm>
          <a:prstGeom prst="rect">
            <a:avLst/>
          </a:prstGeom>
          <a:noFill/>
          <a:ln cap="flat" cmpd="sng" w="9525">
            <a:solidFill>
              <a:schemeClr val="dk2"/>
            </a:solidFill>
            <a:prstDash val="solid"/>
            <a:round/>
            <a:headEnd len="sm" w="sm" type="none"/>
            <a:tailEnd len="sm" w="sm" type="none"/>
          </a:ln>
        </p:spPr>
      </p:pic>
      <p:sp>
        <p:nvSpPr>
          <p:cNvPr id="298" name="Google Shape;298;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6"/>
          <p:cNvSpPr txBox="1"/>
          <p:nvPr>
            <p:ph type="title"/>
          </p:nvPr>
        </p:nvSpPr>
        <p:spPr>
          <a:xfrm>
            <a:off x="107650" y="60975"/>
            <a:ext cx="9036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b="1" lang="en" sz="2820">
                <a:latin typeface="Times New Roman"/>
                <a:ea typeface="Times New Roman"/>
                <a:cs typeface="Times New Roman"/>
                <a:sym typeface="Times New Roman"/>
              </a:rPr>
              <a:t>Discussion</a:t>
            </a:r>
            <a:endParaRPr b="1" sz="2820">
              <a:latin typeface="Times New Roman"/>
              <a:ea typeface="Times New Roman"/>
              <a:cs typeface="Times New Roman"/>
              <a:sym typeface="Times New Roman"/>
            </a:endParaRPr>
          </a:p>
          <a:p>
            <a:pPr indent="0" lvl="0" marL="0" rtl="0" algn="l">
              <a:spcBef>
                <a:spcPts val="0"/>
              </a:spcBef>
              <a:spcAft>
                <a:spcPts val="0"/>
              </a:spcAft>
              <a:buSzPts val="990"/>
              <a:buNone/>
            </a:pPr>
            <a:r>
              <a:t/>
            </a:r>
            <a:endParaRPr b="1" sz="2820">
              <a:latin typeface="Times New Roman"/>
              <a:ea typeface="Times New Roman"/>
              <a:cs typeface="Times New Roman"/>
              <a:sym typeface="Times New Roman"/>
            </a:endParaRPr>
          </a:p>
        </p:txBody>
      </p:sp>
      <p:sp>
        <p:nvSpPr>
          <p:cNvPr id="304" name="Google Shape;304;p36"/>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305" name="Google Shape;305;p36"/>
          <p:cNvSpPr txBox="1"/>
          <p:nvPr/>
        </p:nvSpPr>
        <p:spPr>
          <a:xfrm>
            <a:off x="329050" y="1184888"/>
            <a:ext cx="9144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1.   </a:t>
            </a:r>
            <a:r>
              <a:rPr lang="en" sz="2100">
                <a:solidFill>
                  <a:schemeClr val="dk1"/>
                </a:solidFill>
                <a:latin typeface="Times New Roman"/>
                <a:ea typeface="Times New Roman"/>
                <a:cs typeface="Times New Roman"/>
                <a:sym typeface="Times New Roman"/>
              </a:rPr>
              <a:t>Novel: </a:t>
            </a:r>
            <a:r>
              <a:rPr lang="en" sz="2100">
                <a:solidFill>
                  <a:schemeClr val="dk1"/>
                </a:solidFill>
                <a:latin typeface="Times New Roman"/>
                <a:ea typeface="Times New Roman"/>
                <a:cs typeface="Times New Roman"/>
                <a:sym typeface="Times New Roman"/>
              </a:rPr>
              <a:t>CCR5, MIP, and PTH (Previous Table) </a:t>
            </a:r>
            <a:endParaRPr sz="2100">
              <a:solidFill>
                <a:schemeClr val="dk1"/>
              </a:solidFill>
              <a:latin typeface="Times New Roman"/>
              <a:ea typeface="Times New Roman"/>
              <a:cs typeface="Times New Roman"/>
              <a:sym typeface="Times New Roman"/>
            </a:endParaRPr>
          </a:p>
        </p:txBody>
      </p:sp>
      <p:sp>
        <p:nvSpPr>
          <p:cNvPr id="306" name="Google Shape;306;p36"/>
          <p:cNvSpPr txBox="1"/>
          <p:nvPr/>
        </p:nvSpPr>
        <p:spPr>
          <a:xfrm>
            <a:off x="329050" y="1661813"/>
            <a:ext cx="9144000" cy="180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2.   </a:t>
            </a:r>
            <a:r>
              <a:rPr lang="en" sz="2100">
                <a:solidFill>
                  <a:schemeClr val="dk1"/>
                </a:solidFill>
                <a:latin typeface="Times New Roman"/>
                <a:ea typeface="Times New Roman"/>
                <a:cs typeface="Times New Roman"/>
                <a:sym typeface="Times New Roman"/>
              </a:rPr>
              <a:t>After filtering TNF, SRC and RET, and two novel genes, CCR5 and PTH</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2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 </a:t>
            </a:r>
            <a:endParaRPr sz="2100">
              <a:solidFill>
                <a:schemeClr val="dk1"/>
              </a:solidFill>
              <a:latin typeface="Times New Roman"/>
              <a:ea typeface="Times New Roman"/>
              <a:cs typeface="Times New Roman"/>
              <a:sym typeface="Times New Roman"/>
            </a:endParaRPr>
          </a:p>
        </p:txBody>
      </p:sp>
      <p:sp>
        <p:nvSpPr>
          <p:cNvPr id="307" name="Google Shape;307;p36"/>
          <p:cNvSpPr/>
          <p:nvPr/>
        </p:nvSpPr>
        <p:spPr>
          <a:xfrm>
            <a:off x="2399900" y="1229800"/>
            <a:ext cx="458700" cy="388200"/>
          </a:xfrm>
          <a:prstGeom prst="noSmoking">
            <a:avLst>
              <a:gd fmla="val 18750" name="adj"/>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8" name="Google Shape;308;p36"/>
          <p:cNvSpPr txBox="1"/>
          <p:nvPr/>
        </p:nvSpPr>
        <p:spPr>
          <a:xfrm>
            <a:off x="329050" y="2179825"/>
            <a:ext cx="9144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highlight>
                  <a:srgbClr val="FFFFFF"/>
                </a:highlight>
                <a:latin typeface="Times New Roman"/>
                <a:ea typeface="Times New Roman"/>
                <a:cs typeface="Times New Roman"/>
                <a:sym typeface="Times New Roman"/>
              </a:rPr>
              <a:t>3.   TNF -&gt; Age associated inflammation </a:t>
            </a:r>
            <a:endParaRPr sz="2100">
              <a:solidFill>
                <a:schemeClr val="dk1"/>
              </a:solidFill>
              <a:latin typeface="Times New Roman"/>
              <a:ea typeface="Times New Roman"/>
              <a:cs typeface="Times New Roman"/>
              <a:sym typeface="Times New Roman"/>
            </a:endParaRPr>
          </a:p>
        </p:txBody>
      </p:sp>
      <p:sp>
        <p:nvSpPr>
          <p:cNvPr id="309" name="Google Shape;309;p36"/>
          <p:cNvSpPr txBox="1"/>
          <p:nvPr/>
        </p:nvSpPr>
        <p:spPr>
          <a:xfrm>
            <a:off x="329050" y="2687725"/>
            <a:ext cx="9144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highlight>
                  <a:srgbClr val="FFFFFF"/>
                </a:highlight>
                <a:latin typeface="Times New Roman"/>
                <a:ea typeface="Times New Roman"/>
                <a:cs typeface="Times New Roman"/>
                <a:sym typeface="Times New Roman"/>
              </a:rPr>
              <a:t>4</a:t>
            </a:r>
            <a:r>
              <a:rPr lang="en" sz="2100">
                <a:solidFill>
                  <a:schemeClr val="dk1"/>
                </a:solidFill>
                <a:highlight>
                  <a:srgbClr val="FFFFFF"/>
                </a:highlight>
                <a:latin typeface="Times New Roman"/>
                <a:ea typeface="Times New Roman"/>
                <a:cs typeface="Times New Roman"/>
                <a:sym typeface="Times New Roman"/>
              </a:rPr>
              <a:t>.   SRC -&gt; Targeted by Dasatinib(Senolytic)  </a:t>
            </a:r>
            <a:endParaRPr sz="2100">
              <a:solidFill>
                <a:schemeClr val="dk1"/>
              </a:solidFill>
              <a:latin typeface="Times New Roman"/>
              <a:ea typeface="Times New Roman"/>
              <a:cs typeface="Times New Roman"/>
              <a:sym typeface="Times New Roman"/>
            </a:endParaRPr>
          </a:p>
        </p:txBody>
      </p:sp>
      <p:sp>
        <p:nvSpPr>
          <p:cNvPr id="310" name="Google Shape;310;p36"/>
          <p:cNvSpPr txBox="1"/>
          <p:nvPr/>
        </p:nvSpPr>
        <p:spPr>
          <a:xfrm>
            <a:off x="329050" y="3174738"/>
            <a:ext cx="9144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highlight>
                  <a:srgbClr val="FFFFFF"/>
                </a:highlight>
                <a:latin typeface="Times New Roman"/>
                <a:ea typeface="Times New Roman"/>
                <a:cs typeface="Times New Roman"/>
                <a:sym typeface="Times New Roman"/>
              </a:rPr>
              <a:t>5</a:t>
            </a:r>
            <a:r>
              <a:rPr lang="en" sz="2100">
                <a:solidFill>
                  <a:schemeClr val="dk1"/>
                </a:solidFill>
                <a:highlight>
                  <a:srgbClr val="FFFFFF"/>
                </a:highlight>
                <a:latin typeface="Times New Roman"/>
                <a:ea typeface="Times New Roman"/>
                <a:cs typeface="Times New Roman"/>
                <a:sym typeface="Times New Roman"/>
              </a:rPr>
              <a:t>.   RET -&gt; </a:t>
            </a:r>
            <a:r>
              <a:rPr lang="en" sz="2100">
                <a:solidFill>
                  <a:schemeClr val="dk1"/>
                </a:solidFill>
                <a:highlight>
                  <a:srgbClr val="FFFFFF"/>
                </a:highlight>
                <a:latin typeface="Times New Roman"/>
                <a:ea typeface="Times New Roman"/>
                <a:cs typeface="Times New Roman"/>
                <a:sym typeface="Times New Roman"/>
              </a:rPr>
              <a:t>Higher levels causes thyroid cancer + Increases with age</a:t>
            </a:r>
            <a:r>
              <a:rPr lang="en" sz="2100">
                <a:solidFill>
                  <a:schemeClr val="dk1"/>
                </a:solidFill>
                <a:highlight>
                  <a:srgbClr val="FFFFFF"/>
                </a:highlight>
                <a:latin typeface="Times New Roman"/>
                <a:ea typeface="Times New Roman"/>
                <a:cs typeface="Times New Roman"/>
                <a:sym typeface="Times New Roman"/>
              </a:rPr>
              <a:t> </a:t>
            </a:r>
            <a:endParaRPr sz="2100">
              <a:solidFill>
                <a:schemeClr val="dk1"/>
              </a:solidFill>
              <a:latin typeface="Times New Roman"/>
              <a:ea typeface="Times New Roman"/>
              <a:cs typeface="Times New Roman"/>
              <a:sym typeface="Times New Roman"/>
            </a:endParaRPr>
          </a:p>
        </p:txBody>
      </p:sp>
      <p:sp>
        <p:nvSpPr>
          <p:cNvPr id="311" name="Google Shape;311;p36"/>
          <p:cNvSpPr txBox="1"/>
          <p:nvPr/>
        </p:nvSpPr>
        <p:spPr>
          <a:xfrm>
            <a:off x="329050" y="3629825"/>
            <a:ext cx="9144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highlight>
                  <a:srgbClr val="FFFFFF"/>
                </a:highlight>
                <a:latin typeface="Times New Roman"/>
                <a:ea typeface="Times New Roman"/>
                <a:cs typeface="Times New Roman"/>
                <a:sym typeface="Times New Roman"/>
              </a:rPr>
              <a:t>6</a:t>
            </a:r>
            <a:r>
              <a:rPr lang="en" sz="2100">
                <a:solidFill>
                  <a:schemeClr val="dk1"/>
                </a:solidFill>
                <a:highlight>
                  <a:srgbClr val="FFFFFF"/>
                </a:highlight>
                <a:latin typeface="Times New Roman"/>
                <a:ea typeface="Times New Roman"/>
                <a:cs typeface="Times New Roman"/>
                <a:sym typeface="Times New Roman"/>
              </a:rPr>
              <a:t>.   CCR5 -&gt; N</a:t>
            </a:r>
            <a:r>
              <a:rPr lang="en" sz="2100">
                <a:solidFill>
                  <a:schemeClr val="dk1"/>
                </a:solidFill>
                <a:highlight>
                  <a:srgbClr val="FFFFFF"/>
                </a:highlight>
                <a:latin typeface="Times New Roman"/>
                <a:ea typeface="Times New Roman"/>
                <a:cs typeface="Times New Roman"/>
                <a:sym typeface="Times New Roman"/>
              </a:rPr>
              <a:t>euroinflammation</a:t>
            </a:r>
            <a:r>
              <a:rPr lang="en" sz="2100">
                <a:solidFill>
                  <a:schemeClr val="dk1"/>
                </a:solidFill>
                <a:highlight>
                  <a:srgbClr val="FFFFFF"/>
                </a:highlight>
                <a:latin typeface="Times New Roman"/>
                <a:ea typeface="Times New Roman"/>
                <a:cs typeface="Times New Roman"/>
                <a:sym typeface="Times New Roman"/>
              </a:rPr>
              <a:t> + Alzheimer's disease</a:t>
            </a:r>
            <a:endParaRPr sz="2100">
              <a:solidFill>
                <a:schemeClr val="dk1"/>
              </a:solidFill>
              <a:latin typeface="Times New Roman"/>
              <a:ea typeface="Times New Roman"/>
              <a:cs typeface="Times New Roman"/>
              <a:sym typeface="Times New Roman"/>
            </a:endParaRPr>
          </a:p>
        </p:txBody>
      </p:sp>
      <p:sp>
        <p:nvSpPr>
          <p:cNvPr id="312" name="Google Shape;312;p36"/>
          <p:cNvSpPr txBox="1"/>
          <p:nvPr/>
        </p:nvSpPr>
        <p:spPr>
          <a:xfrm>
            <a:off x="329050" y="4169675"/>
            <a:ext cx="9144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highlight>
                  <a:srgbClr val="FFFFFF"/>
                </a:highlight>
                <a:latin typeface="Times New Roman"/>
                <a:ea typeface="Times New Roman"/>
                <a:cs typeface="Times New Roman"/>
                <a:sym typeface="Times New Roman"/>
              </a:rPr>
              <a:t>7</a:t>
            </a:r>
            <a:r>
              <a:rPr lang="en" sz="2100">
                <a:solidFill>
                  <a:schemeClr val="dk1"/>
                </a:solidFill>
                <a:highlight>
                  <a:srgbClr val="FFFFFF"/>
                </a:highlight>
                <a:latin typeface="Times New Roman"/>
                <a:ea typeface="Times New Roman"/>
                <a:cs typeface="Times New Roman"/>
                <a:sym typeface="Times New Roman"/>
              </a:rPr>
              <a:t>.   PTH -&gt; </a:t>
            </a:r>
            <a:r>
              <a:rPr lang="en" sz="2100">
                <a:solidFill>
                  <a:schemeClr val="dk1"/>
                </a:solidFill>
                <a:highlight>
                  <a:srgbClr val="FFFFFF"/>
                </a:highlight>
                <a:latin typeface="Times New Roman"/>
                <a:ea typeface="Times New Roman"/>
                <a:cs typeface="Times New Roman"/>
                <a:sym typeface="Times New Roman"/>
              </a:rPr>
              <a:t>Osteoporosis</a:t>
            </a:r>
            <a:r>
              <a:rPr lang="en" sz="2100">
                <a:solidFill>
                  <a:schemeClr val="dk1"/>
                </a:solidFill>
                <a:highlight>
                  <a:srgbClr val="FFFFFF"/>
                </a:highlight>
                <a:latin typeface="Times New Roman"/>
                <a:ea typeface="Times New Roman"/>
                <a:cs typeface="Times New Roman"/>
                <a:sym typeface="Times New Roman"/>
              </a:rPr>
              <a:t> + </a:t>
            </a:r>
            <a:r>
              <a:rPr lang="en" sz="2100">
                <a:solidFill>
                  <a:schemeClr val="dk1"/>
                </a:solidFill>
                <a:highlight>
                  <a:srgbClr val="FFFFFF"/>
                </a:highlight>
                <a:latin typeface="Times New Roman"/>
                <a:ea typeface="Times New Roman"/>
                <a:cs typeface="Times New Roman"/>
                <a:sym typeface="Times New Roman"/>
              </a:rPr>
              <a:t>Frailty</a:t>
            </a:r>
            <a:r>
              <a:rPr lang="en" sz="2100">
                <a:solidFill>
                  <a:schemeClr val="dk1"/>
                </a:solidFill>
                <a:highlight>
                  <a:srgbClr val="FFFFFF"/>
                </a:highlight>
                <a:latin typeface="Times New Roman"/>
                <a:ea typeface="Times New Roman"/>
                <a:cs typeface="Times New Roman"/>
                <a:sym typeface="Times New Roman"/>
              </a:rPr>
              <a:t>  </a:t>
            </a:r>
            <a:endParaRPr sz="2100">
              <a:solidFill>
                <a:schemeClr val="dk1"/>
              </a:solidFill>
              <a:latin typeface="Times New Roman"/>
              <a:ea typeface="Times New Roman"/>
              <a:cs typeface="Times New Roman"/>
              <a:sym typeface="Times New Roman"/>
            </a:endParaRPr>
          </a:p>
        </p:txBody>
      </p:sp>
      <p:sp>
        <p:nvSpPr>
          <p:cNvPr id="313" name="Google Shape;313;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7"/>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References</a:t>
            </a:r>
            <a:r>
              <a:rPr b="1" lang="en" sz="2820">
                <a:latin typeface="Times New Roman"/>
                <a:ea typeface="Times New Roman"/>
                <a:cs typeface="Times New Roman"/>
                <a:sym typeface="Times New Roman"/>
              </a:rPr>
              <a:t> </a:t>
            </a:r>
            <a:endParaRPr b="1" sz="2820">
              <a:latin typeface="Times New Roman"/>
              <a:ea typeface="Times New Roman"/>
              <a:cs typeface="Times New Roman"/>
              <a:sym typeface="Times New Roman"/>
            </a:endParaRPr>
          </a:p>
        </p:txBody>
      </p:sp>
      <p:sp>
        <p:nvSpPr>
          <p:cNvPr id="319" name="Google Shape;319;p37"/>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320" name="Google Shape;320;p37"/>
          <p:cNvSpPr txBox="1"/>
          <p:nvPr/>
        </p:nvSpPr>
        <p:spPr>
          <a:xfrm>
            <a:off x="335425" y="1357775"/>
            <a:ext cx="8226300" cy="18009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Clr>
                <a:schemeClr val="dk1"/>
              </a:buClr>
              <a:buSzPts val="2100"/>
              <a:buFont typeface="Times New Roman"/>
              <a:buAutoNum type="arabicPeriod"/>
            </a:pPr>
            <a:r>
              <a:rPr lang="en" sz="2100">
                <a:solidFill>
                  <a:schemeClr val="dk1"/>
                </a:solidFill>
                <a:latin typeface="Times New Roman"/>
                <a:ea typeface="Times New Roman"/>
                <a:cs typeface="Times New Roman"/>
                <a:sym typeface="Times New Roman"/>
              </a:rPr>
              <a:t>https://pubmed.ncbi.nlm.nih.gov/30269508</a:t>
            </a:r>
            <a:endParaRPr sz="2100">
              <a:solidFill>
                <a:schemeClr val="dk1"/>
              </a:solidFill>
              <a:latin typeface="Times New Roman"/>
              <a:ea typeface="Times New Roman"/>
              <a:cs typeface="Times New Roman"/>
              <a:sym typeface="Times New Roman"/>
            </a:endParaRPr>
          </a:p>
          <a:p>
            <a:pPr indent="-361950" lvl="0" marL="457200" rtl="0" algn="l">
              <a:spcBef>
                <a:spcPts val="0"/>
              </a:spcBef>
              <a:spcAft>
                <a:spcPts val="0"/>
              </a:spcAft>
              <a:buClr>
                <a:schemeClr val="dk1"/>
              </a:buClr>
              <a:buSzPts val="2100"/>
              <a:buFont typeface="Times New Roman"/>
              <a:buAutoNum type="arabicPeriod"/>
            </a:pPr>
            <a:r>
              <a:rPr lang="en" sz="2100">
                <a:solidFill>
                  <a:schemeClr val="dk1"/>
                </a:solidFill>
                <a:latin typeface="Times New Roman"/>
                <a:ea typeface="Times New Roman"/>
                <a:cs typeface="Times New Roman"/>
                <a:sym typeface="Times New Roman"/>
              </a:rPr>
              <a:t>https://pubmed.ncbi.nlm.nih.gov/36936271</a:t>
            </a:r>
            <a:endParaRPr sz="2100">
              <a:solidFill>
                <a:schemeClr val="dk1"/>
              </a:solidFill>
              <a:latin typeface="Times New Roman"/>
              <a:ea typeface="Times New Roman"/>
              <a:cs typeface="Times New Roman"/>
              <a:sym typeface="Times New Roman"/>
            </a:endParaRPr>
          </a:p>
          <a:p>
            <a:pPr indent="-361950" lvl="0" marL="457200" rtl="0" algn="l">
              <a:spcBef>
                <a:spcPts val="0"/>
              </a:spcBef>
              <a:spcAft>
                <a:spcPts val="0"/>
              </a:spcAft>
              <a:buClr>
                <a:schemeClr val="dk1"/>
              </a:buClr>
              <a:buSzPts val="2100"/>
              <a:buFont typeface="Times New Roman"/>
              <a:buAutoNum type="arabicPeriod"/>
            </a:pPr>
            <a:r>
              <a:rPr lang="en" sz="2100">
                <a:solidFill>
                  <a:schemeClr val="dk1"/>
                </a:solidFill>
                <a:latin typeface="Times New Roman"/>
                <a:ea typeface="Times New Roman"/>
                <a:cs typeface="Times New Roman"/>
                <a:sym typeface="Times New Roman"/>
              </a:rPr>
              <a:t>https://pubmed.ncbi.nlm.nih.gov/35837482</a:t>
            </a:r>
            <a:endParaRPr sz="2100">
              <a:solidFill>
                <a:schemeClr val="dk1"/>
              </a:solidFill>
              <a:latin typeface="Times New Roman"/>
              <a:ea typeface="Times New Roman"/>
              <a:cs typeface="Times New Roman"/>
              <a:sym typeface="Times New Roman"/>
            </a:endParaRPr>
          </a:p>
          <a:p>
            <a:pPr indent="-361950" lvl="0" marL="457200" rtl="0" algn="l">
              <a:spcBef>
                <a:spcPts val="0"/>
              </a:spcBef>
              <a:spcAft>
                <a:spcPts val="0"/>
              </a:spcAft>
              <a:buClr>
                <a:schemeClr val="dk1"/>
              </a:buClr>
              <a:buSzPts val="2100"/>
              <a:buFont typeface="Times New Roman"/>
              <a:buAutoNum type="arabicPeriod"/>
            </a:pPr>
            <a:r>
              <a:rPr lang="en" sz="2100">
                <a:solidFill>
                  <a:schemeClr val="dk1"/>
                </a:solidFill>
                <a:latin typeface="Times New Roman"/>
                <a:ea typeface="Times New Roman"/>
                <a:cs typeface="Times New Roman"/>
                <a:sym typeface="Times New Roman"/>
              </a:rPr>
              <a:t>https://pubmed.ncbi.nlm.nih.gov/32534441</a:t>
            </a:r>
            <a:endParaRPr sz="2100">
              <a:solidFill>
                <a:schemeClr val="dk1"/>
              </a:solidFill>
              <a:latin typeface="Times New Roman"/>
              <a:ea typeface="Times New Roman"/>
              <a:cs typeface="Times New Roman"/>
              <a:sym typeface="Times New Roman"/>
            </a:endParaRPr>
          </a:p>
          <a:p>
            <a:pPr indent="-361950" lvl="0" marL="457200" rtl="0" algn="l">
              <a:spcBef>
                <a:spcPts val="0"/>
              </a:spcBef>
              <a:spcAft>
                <a:spcPts val="0"/>
              </a:spcAft>
              <a:buClr>
                <a:schemeClr val="dk1"/>
              </a:buClr>
              <a:buSzPts val="2100"/>
              <a:buFont typeface="Times New Roman"/>
              <a:buAutoNum type="arabicPeriod"/>
            </a:pPr>
            <a:r>
              <a:rPr lang="en" sz="2100">
                <a:solidFill>
                  <a:schemeClr val="dk1"/>
                </a:solidFill>
                <a:latin typeface="Times New Roman"/>
                <a:ea typeface="Times New Roman"/>
                <a:cs typeface="Times New Roman"/>
                <a:sym typeface="Times New Roman"/>
              </a:rPr>
              <a:t>https://www.ncbi.nlm.nih.gov/pmc/articles/PMC10564439/</a:t>
            </a:r>
            <a:endParaRPr sz="2100">
              <a:solidFill>
                <a:schemeClr val="dk1"/>
              </a:solidFill>
              <a:latin typeface="Times New Roman"/>
              <a:ea typeface="Times New Roman"/>
              <a:cs typeface="Times New Roman"/>
              <a:sym typeface="Times New Roman"/>
            </a:endParaRPr>
          </a:p>
        </p:txBody>
      </p:sp>
      <p:sp>
        <p:nvSpPr>
          <p:cNvPr id="321" name="Google Shape;321;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8"/>
          <p:cNvSpPr txBox="1"/>
          <p:nvPr>
            <p:ph type="ctrTitle"/>
          </p:nvPr>
        </p:nvSpPr>
        <p:spPr>
          <a:xfrm>
            <a:off x="311708" y="1940363"/>
            <a:ext cx="8520600" cy="2052600"/>
          </a:xfrm>
          <a:prstGeom prst="rect">
            <a:avLst/>
          </a:prstGeom>
        </p:spPr>
        <p:txBody>
          <a:bodyPr anchorCtr="0" anchor="b" bIns="91425" lIns="91425" spcFirstLastPara="1" rIns="91425" wrap="square" tIns="91425">
            <a:normAutofit/>
          </a:bodyPr>
          <a:lstStyle/>
          <a:p>
            <a:pPr indent="0" lvl="0" marL="0" rtl="0" algn="ctr">
              <a:lnSpc>
                <a:spcPct val="125000"/>
              </a:lnSpc>
              <a:spcBef>
                <a:spcPts val="2000"/>
              </a:spcBef>
              <a:spcAft>
                <a:spcPts val="0"/>
              </a:spcAft>
              <a:buClr>
                <a:schemeClr val="dk1"/>
              </a:buClr>
              <a:buSzPts val="1100"/>
              <a:buFont typeface="Arial"/>
              <a:buNone/>
            </a:pPr>
            <a:r>
              <a:rPr lang="en" sz="3611">
                <a:highlight>
                  <a:srgbClr val="FFFFFF"/>
                </a:highlight>
                <a:latin typeface="Times New Roman"/>
                <a:ea typeface="Times New Roman"/>
                <a:cs typeface="Times New Roman"/>
                <a:sym typeface="Times New Roman"/>
              </a:rPr>
              <a:t>Thank You :)</a:t>
            </a:r>
            <a:endParaRPr sz="3611">
              <a:highlight>
                <a:srgbClr val="FFFFFF"/>
              </a:highlight>
              <a:latin typeface="Times New Roman"/>
              <a:ea typeface="Times New Roman"/>
              <a:cs typeface="Times New Roman"/>
              <a:sym typeface="Times New Roman"/>
            </a:endParaRPr>
          </a:p>
          <a:p>
            <a:pPr indent="0" lvl="0" marL="0" rtl="0" algn="ctr">
              <a:spcBef>
                <a:spcPts val="1000"/>
              </a:spcBef>
              <a:spcAft>
                <a:spcPts val="0"/>
              </a:spcAft>
              <a:buNone/>
            </a:pPr>
            <a:r>
              <a:t/>
            </a:r>
            <a:endParaRPr/>
          </a:p>
        </p:txBody>
      </p:sp>
      <p:sp>
        <p:nvSpPr>
          <p:cNvPr id="327" name="Google Shape;327;p38"/>
          <p:cNvSpPr txBox="1"/>
          <p:nvPr/>
        </p:nvSpPr>
        <p:spPr>
          <a:xfrm>
            <a:off x="-1" y="1055213"/>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328" name="Google Shape;328;p38"/>
          <p:cNvSpPr txBox="1"/>
          <p:nvPr/>
        </p:nvSpPr>
        <p:spPr>
          <a:xfrm>
            <a:off x="-1" y="3640688"/>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329" name="Google Shape;329;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Motivation</a:t>
            </a:r>
            <a:endParaRPr b="1" sz="2820">
              <a:latin typeface="Times New Roman"/>
              <a:ea typeface="Times New Roman"/>
              <a:cs typeface="Times New Roman"/>
              <a:sym typeface="Times New Roman"/>
            </a:endParaRPr>
          </a:p>
        </p:txBody>
      </p:sp>
      <p:sp>
        <p:nvSpPr>
          <p:cNvPr id="91" name="Google Shape;91;p17"/>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pic>
        <p:nvPicPr>
          <p:cNvPr id="92" name="Google Shape;92;p17"/>
          <p:cNvPicPr preferRelativeResize="0"/>
          <p:nvPr/>
        </p:nvPicPr>
        <p:blipFill>
          <a:blip r:embed="rId3">
            <a:alphaModFix/>
          </a:blip>
          <a:stretch>
            <a:fillRect/>
          </a:stretch>
        </p:blipFill>
        <p:spPr>
          <a:xfrm>
            <a:off x="3674763" y="2161887"/>
            <a:ext cx="1557350" cy="1581750"/>
          </a:xfrm>
          <a:prstGeom prst="rect">
            <a:avLst/>
          </a:prstGeom>
          <a:noFill/>
          <a:ln>
            <a:noFill/>
          </a:ln>
        </p:spPr>
      </p:pic>
      <p:pic>
        <p:nvPicPr>
          <p:cNvPr id="93" name="Google Shape;93;p17"/>
          <p:cNvPicPr preferRelativeResize="0"/>
          <p:nvPr/>
        </p:nvPicPr>
        <p:blipFill rotWithShape="1">
          <a:blip r:embed="rId4">
            <a:alphaModFix/>
          </a:blip>
          <a:srcRect b="0" l="0" r="2714" t="0"/>
          <a:stretch/>
        </p:blipFill>
        <p:spPr>
          <a:xfrm>
            <a:off x="7324925" y="2161800"/>
            <a:ext cx="1557351" cy="1581900"/>
          </a:xfrm>
          <a:prstGeom prst="rect">
            <a:avLst/>
          </a:prstGeom>
          <a:noFill/>
          <a:ln>
            <a:noFill/>
          </a:ln>
        </p:spPr>
      </p:pic>
      <p:pic>
        <p:nvPicPr>
          <p:cNvPr id="94" name="Google Shape;94;p17"/>
          <p:cNvPicPr preferRelativeResize="0"/>
          <p:nvPr/>
        </p:nvPicPr>
        <p:blipFill>
          <a:blip r:embed="rId5">
            <a:alphaModFix/>
          </a:blip>
          <a:stretch>
            <a:fillRect/>
          </a:stretch>
        </p:blipFill>
        <p:spPr>
          <a:xfrm>
            <a:off x="261725" y="2290433"/>
            <a:ext cx="1320225" cy="1324502"/>
          </a:xfrm>
          <a:prstGeom prst="rect">
            <a:avLst/>
          </a:prstGeom>
          <a:noFill/>
          <a:ln>
            <a:noFill/>
          </a:ln>
        </p:spPr>
      </p:pic>
      <p:sp>
        <p:nvSpPr>
          <p:cNvPr id="95" name="Google Shape;95;p17"/>
          <p:cNvSpPr/>
          <p:nvPr/>
        </p:nvSpPr>
        <p:spPr>
          <a:xfrm rot="-1699565">
            <a:off x="1993269" y="2620488"/>
            <a:ext cx="1067273" cy="664379"/>
          </a:xfrm>
          <a:custGeom>
            <a:rect b="b" l="l" r="r" t="t"/>
            <a:pathLst>
              <a:path extrusionOk="0" fill="none" h="16401" w="25801">
                <a:moveTo>
                  <a:pt x="1" y="2791"/>
                </a:moveTo>
                <a:cubicBezTo>
                  <a:pt x="5267" y="0"/>
                  <a:pt x="11950" y="121"/>
                  <a:pt x="17095" y="3093"/>
                </a:cubicBezTo>
                <a:cubicBezTo>
                  <a:pt x="21848" y="5854"/>
                  <a:pt x="25152" y="10954"/>
                  <a:pt x="25801" y="16400"/>
                </a:cubicBezTo>
              </a:path>
            </a:pathLst>
          </a:custGeom>
          <a:solidFill>
            <a:srgbClr val="84B6BC"/>
          </a:solidFill>
          <a:ln cap="flat" cmpd="sng" w="19050">
            <a:solidFill>
              <a:srgbClr val="D9EAD3"/>
            </a:solidFill>
            <a:prstDash val="solid"/>
            <a:miter lim="150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rot="-1699338">
            <a:off x="3219491" y="2860521"/>
            <a:ext cx="159370" cy="184303"/>
          </a:xfrm>
          <a:custGeom>
            <a:rect b="b" l="l" r="r" t="t"/>
            <a:pathLst>
              <a:path extrusionOk="0" h="1705" w="1872">
                <a:moveTo>
                  <a:pt x="1872" y="0"/>
                </a:moveTo>
                <a:lnTo>
                  <a:pt x="1" y="166"/>
                </a:lnTo>
                <a:lnTo>
                  <a:pt x="1087" y="1705"/>
                </a:lnTo>
                <a:lnTo>
                  <a:pt x="1872" y="0"/>
                </a:lnTo>
                <a:close/>
              </a:path>
            </a:pathLst>
          </a:custGeom>
          <a:solidFill>
            <a:srgbClr val="84B6BC"/>
          </a:soli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p:nvPr/>
        </p:nvSpPr>
        <p:spPr>
          <a:xfrm rot="-1699565">
            <a:off x="5657669" y="2620488"/>
            <a:ext cx="1067273" cy="664379"/>
          </a:xfrm>
          <a:custGeom>
            <a:rect b="b" l="l" r="r" t="t"/>
            <a:pathLst>
              <a:path extrusionOk="0" fill="none" h="16401" w="25801">
                <a:moveTo>
                  <a:pt x="1" y="2791"/>
                </a:moveTo>
                <a:cubicBezTo>
                  <a:pt x="5267" y="0"/>
                  <a:pt x="11950" y="121"/>
                  <a:pt x="17095" y="3093"/>
                </a:cubicBezTo>
                <a:cubicBezTo>
                  <a:pt x="21848" y="5854"/>
                  <a:pt x="25152" y="10954"/>
                  <a:pt x="25801" y="16400"/>
                </a:cubicBezTo>
              </a:path>
            </a:pathLst>
          </a:custGeom>
          <a:solidFill>
            <a:srgbClr val="84B6BC"/>
          </a:solidFill>
          <a:ln cap="flat" cmpd="sng" w="19050">
            <a:solidFill>
              <a:srgbClr val="D9EAD3"/>
            </a:solidFill>
            <a:prstDash val="solid"/>
            <a:miter lim="150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rot="-1699338">
            <a:off x="6883891" y="2860521"/>
            <a:ext cx="159370" cy="184303"/>
          </a:xfrm>
          <a:custGeom>
            <a:rect b="b" l="l" r="r" t="t"/>
            <a:pathLst>
              <a:path extrusionOk="0" h="1705" w="1872">
                <a:moveTo>
                  <a:pt x="1872" y="0"/>
                </a:moveTo>
                <a:lnTo>
                  <a:pt x="1" y="166"/>
                </a:lnTo>
                <a:lnTo>
                  <a:pt x="1087" y="1705"/>
                </a:lnTo>
                <a:lnTo>
                  <a:pt x="1872" y="0"/>
                </a:lnTo>
                <a:close/>
              </a:path>
            </a:pathLst>
          </a:custGeom>
          <a:solidFill>
            <a:srgbClr val="84B6BC"/>
          </a:soli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7"/>
          <p:cNvSpPr txBox="1"/>
          <p:nvPr/>
        </p:nvSpPr>
        <p:spPr>
          <a:xfrm>
            <a:off x="583838" y="3838425"/>
            <a:ext cx="998100" cy="36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Times New Roman"/>
                <a:ea typeface="Times New Roman"/>
                <a:cs typeface="Times New Roman"/>
                <a:sym typeface="Times New Roman"/>
              </a:rPr>
              <a:t>Why</a:t>
            </a:r>
            <a:endParaRPr sz="2100">
              <a:solidFill>
                <a:schemeClr val="dk1"/>
              </a:solidFill>
              <a:latin typeface="Times New Roman"/>
              <a:ea typeface="Times New Roman"/>
              <a:cs typeface="Times New Roman"/>
              <a:sym typeface="Times New Roman"/>
            </a:endParaRPr>
          </a:p>
        </p:txBody>
      </p:sp>
      <p:sp>
        <p:nvSpPr>
          <p:cNvPr id="100" name="Google Shape;100;p17"/>
          <p:cNvSpPr txBox="1"/>
          <p:nvPr/>
        </p:nvSpPr>
        <p:spPr>
          <a:xfrm>
            <a:off x="3536098" y="3838425"/>
            <a:ext cx="2071800" cy="36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Times New Roman"/>
                <a:ea typeface="Times New Roman"/>
                <a:cs typeface="Times New Roman"/>
                <a:sym typeface="Times New Roman"/>
              </a:rPr>
              <a:t>It’s complicated</a:t>
            </a:r>
            <a:endParaRPr sz="2100">
              <a:solidFill>
                <a:schemeClr val="dk1"/>
              </a:solidFill>
              <a:latin typeface="Times New Roman"/>
              <a:ea typeface="Times New Roman"/>
              <a:cs typeface="Times New Roman"/>
              <a:sym typeface="Times New Roman"/>
            </a:endParaRPr>
          </a:p>
        </p:txBody>
      </p:sp>
      <p:sp>
        <p:nvSpPr>
          <p:cNvPr id="101" name="Google Shape;101;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nvSpPr>
        <p:spPr>
          <a:xfrm>
            <a:off x="4992300" y="0"/>
            <a:ext cx="4151700" cy="51435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107" name="Google Shape;107;p18"/>
          <p:cNvSpPr txBox="1"/>
          <p:nvPr>
            <p:ph type="title"/>
          </p:nvPr>
        </p:nvSpPr>
        <p:spPr>
          <a:xfrm>
            <a:off x="2226000" y="1989750"/>
            <a:ext cx="1505700" cy="91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4200">
                <a:latin typeface="Times New Roman"/>
                <a:ea typeface="Times New Roman"/>
                <a:cs typeface="Times New Roman"/>
                <a:sym typeface="Times New Roman"/>
              </a:rPr>
              <a:t>Goal</a:t>
            </a:r>
            <a:endParaRPr b="1" sz="4200">
              <a:latin typeface="Times New Roman"/>
              <a:ea typeface="Times New Roman"/>
              <a:cs typeface="Times New Roman"/>
              <a:sym typeface="Times New Roman"/>
            </a:endParaRPr>
          </a:p>
        </p:txBody>
      </p:sp>
      <p:sp>
        <p:nvSpPr>
          <p:cNvPr id="108" name="Google Shape;108;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9"/>
          <p:cNvPicPr preferRelativeResize="0"/>
          <p:nvPr/>
        </p:nvPicPr>
        <p:blipFill>
          <a:blip r:embed="rId3">
            <a:alphaModFix/>
          </a:blip>
          <a:stretch>
            <a:fillRect/>
          </a:stretch>
        </p:blipFill>
        <p:spPr>
          <a:xfrm>
            <a:off x="6454600" y="1169950"/>
            <a:ext cx="2689400" cy="3973550"/>
          </a:xfrm>
          <a:prstGeom prst="rect">
            <a:avLst/>
          </a:prstGeom>
          <a:noFill/>
          <a:ln>
            <a:noFill/>
          </a:ln>
        </p:spPr>
      </p:pic>
      <p:sp>
        <p:nvSpPr>
          <p:cNvPr id="114" name="Google Shape;114;p19"/>
          <p:cNvSpPr txBox="1"/>
          <p:nvPr/>
        </p:nvSpPr>
        <p:spPr>
          <a:xfrm>
            <a:off x="1240025" y="2317800"/>
            <a:ext cx="2493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100">
                <a:solidFill>
                  <a:schemeClr val="dk1"/>
                </a:solidFill>
                <a:highlight>
                  <a:srgbClr val="FFFFFF"/>
                </a:highlight>
                <a:latin typeface="Times New Roman"/>
                <a:ea typeface="Times New Roman"/>
                <a:cs typeface="Times New Roman"/>
                <a:sym typeface="Times New Roman"/>
              </a:rPr>
              <a:t>N</a:t>
            </a:r>
            <a:r>
              <a:rPr lang="en" sz="2100">
                <a:solidFill>
                  <a:schemeClr val="dk1"/>
                </a:solidFill>
                <a:highlight>
                  <a:srgbClr val="FFFFFF"/>
                </a:highlight>
                <a:latin typeface="Times New Roman"/>
                <a:ea typeface="Times New Roman"/>
                <a:cs typeface="Times New Roman"/>
                <a:sym typeface="Times New Roman"/>
              </a:rPr>
              <a:t>ext word prediction</a:t>
            </a:r>
            <a:endParaRPr sz="1800">
              <a:solidFill>
                <a:schemeClr val="dk2"/>
              </a:solidFill>
            </a:endParaRPr>
          </a:p>
        </p:txBody>
      </p:sp>
      <p:sp>
        <p:nvSpPr>
          <p:cNvPr id="115" name="Google Shape;115;p19"/>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Large Language Models </a:t>
            </a:r>
            <a:endParaRPr b="1" sz="2820">
              <a:latin typeface="Times New Roman"/>
              <a:ea typeface="Times New Roman"/>
              <a:cs typeface="Times New Roman"/>
              <a:sym typeface="Times New Roman"/>
            </a:endParaRPr>
          </a:p>
        </p:txBody>
      </p:sp>
      <p:sp>
        <p:nvSpPr>
          <p:cNvPr id="116" name="Google Shape;116;p19"/>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117" name="Google Shape;117;p19"/>
          <p:cNvSpPr txBox="1"/>
          <p:nvPr/>
        </p:nvSpPr>
        <p:spPr>
          <a:xfrm>
            <a:off x="226925" y="2317800"/>
            <a:ext cx="1312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highlight>
                  <a:srgbClr val="FFFFFF"/>
                </a:highlight>
                <a:latin typeface="Times New Roman"/>
                <a:ea typeface="Times New Roman"/>
                <a:cs typeface="Times New Roman"/>
                <a:sym typeface="Times New Roman"/>
              </a:rPr>
              <a:t>2.   Idea: </a:t>
            </a:r>
            <a:endParaRPr/>
          </a:p>
        </p:txBody>
      </p:sp>
      <p:sp>
        <p:nvSpPr>
          <p:cNvPr id="118" name="Google Shape;118;p19"/>
          <p:cNvSpPr txBox="1"/>
          <p:nvPr/>
        </p:nvSpPr>
        <p:spPr>
          <a:xfrm>
            <a:off x="226925" y="3211900"/>
            <a:ext cx="3507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3</a:t>
            </a:r>
            <a:r>
              <a:rPr lang="en" sz="2100">
                <a:solidFill>
                  <a:schemeClr val="dk1"/>
                </a:solidFill>
                <a:latin typeface="Times New Roman"/>
                <a:ea typeface="Times New Roman"/>
                <a:cs typeface="Times New Roman"/>
                <a:sym typeface="Times New Roman"/>
              </a:rPr>
              <a:t>.   </a:t>
            </a:r>
            <a:r>
              <a:rPr lang="en" sz="2100">
                <a:solidFill>
                  <a:schemeClr val="dk1"/>
                </a:solidFill>
                <a:latin typeface="Times New Roman"/>
                <a:ea typeface="Times New Roman"/>
                <a:cs typeface="Times New Roman"/>
                <a:sym typeface="Times New Roman"/>
              </a:rPr>
              <a:t>Medical</a:t>
            </a:r>
            <a:r>
              <a:rPr lang="en" sz="2100">
                <a:solidFill>
                  <a:schemeClr val="dk1"/>
                </a:solidFill>
                <a:latin typeface="Times New Roman"/>
                <a:ea typeface="Times New Roman"/>
                <a:cs typeface="Times New Roman"/>
                <a:sym typeface="Times New Roman"/>
              </a:rPr>
              <a:t> Context: </a:t>
            </a:r>
            <a:endParaRPr sz="2100">
              <a:solidFill>
                <a:schemeClr val="dk1"/>
              </a:solidFill>
            </a:endParaRPr>
          </a:p>
        </p:txBody>
      </p:sp>
      <p:sp>
        <p:nvSpPr>
          <p:cNvPr id="119" name="Google Shape;119;p19"/>
          <p:cNvSpPr txBox="1"/>
          <p:nvPr/>
        </p:nvSpPr>
        <p:spPr>
          <a:xfrm>
            <a:off x="226925" y="1374125"/>
            <a:ext cx="1512600" cy="3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highlight>
                  <a:srgbClr val="FFFFFF"/>
                </a:highlight>
                <a:latin typeface="Times New Roman"/>
                <a:ea typeface="Times New Roman"/>
                <a:cs typeface="Times New Roman"/>
                <a:sym typeface="Times New Roman"/>
              </a:rPr>
              <a:t>1.   LLMs? </a:t>
            </a:r>
            <a:endParaRPr sz="1800">
              <a:solidFill>
                <a:schemeClr val="dk2"/>
              </a:solidFill>
            </a:endParaRPr>
          </a:p>
        </p:txBody>
      </p:sp>
      <p:sp>
        <p:nvSpPr>
          <p:cNvPr id="120" name="Google Shape;120;p19"/>
          <p:cNvSpPr txBox="1"/>
          <p:nvPr/>
        </p:nvSpPr>
        <p:spPr>
          <a:xfrm>
            <a:off x="2552325" y="3211900"/>
            <a:ext cx="2493900" cy="50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Disease to genes</a:t>
            </a:r>
            <a:r>
              <a:rPr lang="en" sz="2100">
                <a:solidFill>
                  <a:schemeClr val="dk1"/>
                </a:solidFill>
                <a:latin typeface="Times New Roman"/>
                <a:ea typeface="Times New Roman"/>
                <a:cs typeface="Times New Roman"/>
                <a:sym typeface="Times New Roman"/>
              </a:rPr>
              <a:t> </a:t>
            </a:r>
            <a:endParaRPr sz="1800">
              <a:solidFill>
                <a:schemeClr val="dk2"/>
              </a:solidFill>
            </a:endParaRPr>
          </a:p>
        </p:txBody>
      </p:sp>
      <p:sp>
        <p:nvSpPr>
          <p:cNvPr id="121" name="Google Shape;12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0"/>
          <p:cNvPicPr preferRelativeResize="0"/>
          <p:nvPr/>
        </p:nvPicPr>
        <p:blipFill>
          <a:blip r:embed="rId3">
            <a:alphaModFix/>
          </a:blip>
          <a:stretch>
            <a:fillRect/>
          </a:stretch>
        </p:blipFill>
        <p:spPr>
          <a:xfrm>
            <a:off x="6454600" y="1169950"/>
            <a:ext cx="2689400" cy="3973550"/>
          </a:xfrm>
          <a:prstGeom prst="rect">
            <a:avLst/>
          </a:prstGeom>
          <a:noFill/>
          <a:ln>
            <a:noFill/>
          </a:ln>
        </p:spPr>
      </p:pic>
      <p:sp>
        <p:nvSpPr>
          <p:cNvPr id="127" name="Google Shape;127;p20"/>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Large Language Model </a:t>
            </a:r>
            <a:r>
              <a:rPr b="1" lang="en" sz="2820">
                <a:latin typeface="Times New Roman"/>
                <a:ea typeface="Times New Roman"/>
                <a:cs typeface="Times New Roman"/>
                <a:sym typeface="Times New Roman"/>
              </a:rPr>
              <a:t>Usage</a:t>
            </a:r>
            <a:endParaRPr b="1" sz="2820">
              <a:latin typeface="Times New Roman"/>
              <a:ea typeface="Times New Roman"/>
              <a:cs typeface="Times New Roman"/>
              <a:sym typeface="Times New Roman"/>
            </a:endParaRPr>
          </a:p>
        </p:txBody>
      </p:sp>
      <p:sp>
        <p:nvSpPr>
          <p:cNvPr id="128" name="Google Shape;128;p20"/>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129" name="Google Shape;129;p20"/>
          <p:cNvSpPr txBox="1"/>
          <p:nvPr/>
        </p:nvSpPr>
        <p:spPr>
          <a:xfrm>
            <a:off x="248075" y="2317800"/>
            <a:ext cx="6478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highlight>
                  <a:srgbClr val="FFFFFF"/>
                </a:highlight>
                <a:latin typeface="Times New Roman"/>
                <a:ea typeface="Times New Roman"/>
                <a:cs typeface="Times New Roman"/>
                <a:sym typeface="Times New Roman"/>
              </a:rPr>
              <a:t>2.   Tokenize</a:t>
            </a:r>
            <a:endParaRPr/>
          </a:p>
        </p:txBody>
      </p:sp>
      <p:sp>
        <p:nvSpPr>
          <p:cNvPr id="130" name="Google Shape;130;p20"/>
          <p:cNvSpPr txBox="1"/>
          <p:nvPr/>
        </p:nvSpPr>
        <p:spPr>
          <a:xfrm>
            <a:off x="226925" y="3239725"/>
            <a:ext cx="5337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3.   Predict Gene</a:t>
            </a:r>
            <a:endParaRPr sz="2100">
              <a:solidFill>
                <a:schemeClr val="dk1"/>
              </a:solidFill>
            </a:endParaRPr>
          </a:p>
        </p:txBody>
      </p:sp>
      <p:sp>
        <p:nvSpPr>
          <p:cNvPr id="131" name="Google Shape;131;p20"/>
          <p:cNvSpPr txBox="1"/>
          <p:nvPr/>
        </p:nvSpPr>
        <p:spPr>
          <a:xfrm>
            <a:off x="226925" y="1374125"/>
            <a:ext cx="5337600" cy="3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1.   Construct Prompt</a:t>
            </a:r>
            <a:endParaRPr sz="2100">
              <a:solidFill>
                <a:schemeClr val="dk1"/>
              </a:solidFill>
              <a:latin typeface="Times New Roman"/>
              <a:ea typeface="Times New Roman"/>
              <a:cs typeface="Times New Roman"/>
              <a:sym typeface="Times New Roman"/>
            </a:endParaRPr>
          </a:p>
        </p:txBody>
      </p:sp>
      <p:sp>
        <p:nvSpPr>
          <p:cNvPr id="132" name="Google Shape;132;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Data</a:t>
            </a:r>
            <a:endParaRPr b="1" sz="2820">
              <a:latin typeface="Times New Roman"/>
              <a:ea typeface="Times New Roman"/>
              <a:cs typeface="Times New Roman"/>
              <a:sym typeface="Times New Roman"/>
            </a:endParaRPr>
          </a:p>
        </p:txBody>
      </p:sp>
      <p:sp>
        <p:nvSpPr>
          <p:cNvPr id="138" name="Google Shape;138;p21"/>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pic>
        <p:nvPicPr>
          <p:cNvPr id="139" name="Google Shape;139;p21"/>
          <p:cNvPicPr preferRelativeResize="0"/>
          <p:nvPr/>
        </p:nvPicPr>
        <p:blipFill>
          <a:blip r:embed="rId3">
            <a:alphaModFix/>
          </a:blip>
          <a:stretch>
            <a:fillRect/>
          </a:stretch>
        </p:blipFill>
        <p:spPr>
          <a:xfrm>
            <a:off x="7016275" y="3584400"/>
            <a:ext cx="2127724" cy="1559101"/>
          </a:xfrm>
          <a:prstGeom prst="rect">
            <a:avLst/>
          </a:prstGeom>
          <a:noFill/>
          <a:ln>
            <a:noFill/>
          </a:ln>
        </p:spPr>
      </p:pic>
      <p:sp>
        <p:nvSpPr>
          <p:cNvPr id="140" name="Google Shape;140;p21"/>
          <p:cNvSpPr txBox="1"/>
          <p:nvPr/>
        </p:nvSpPr>
        <p:spPr>
          <a:xfrm>
            <a:off x="263200" y="1378625"/>
            <a:ext cx="7302600" cy="119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Times New Roman"/>
                <a:ea typeface="Times New Roman"/>
                <a:cs typeface="Times New Roman"/>
                <a:sym typeface="Times New Roman"/>
              </a:rPr>
              <a:t>Training Data:</a:t>
            </a:r>
            <a:endParaRPr sz="2100">
              <a:solidFill>
                <a:schemeClr val="dk1"/>
              </a:solidFill>
              <a:latin typeface="Times New Roman"/>
              <a:ea typeface="Times New Roman"/>
              <a:cs typeface="Times New Roman"/>
              <a:sym typeface="Times New Roman"/>
            </a:endParaRPr>
          </a:p>
          <a:p>
            <a:pPr indent="-146050" lvl="0" marL="457200" rtl="0" algn="l">
              <a:spcBef>
                <a:spcPts val="0"/>
              </a:spcBef>
              <a:spcAft>
                <a:spcPts val="0"/>
              </a:spcAft>
              <a:buClr>
                <a:schemeClr val="dk1"/>
              </a:buClr>
              <a:buSzPts val="1400"/>
              <a:buFont typeface="Times New Roman"/>
              <a:buChar char="●"/>
            </a:pPr>
            <a:r>
              <a:rPr lang="en" sz="2100">
                <a:solidFill>
                  <a:schemeClr val="dk1"/>
                </a:solidFill>
                <a:latin typeface="Times New Roman"/>
                <a:ea typeface="Times New Roman"/>
                <a:cs typeface="Times New Roman"/>
                <a:sym typeface="Times New Roman"/>
              </a:rPr>
              <a:t>National Institutes of Health Grants: 900 thousand</a:t>
            </a:r>
            <a:endParaRPr sz="2100">
              <a:solidFill>
                <a:schemeClr val="dk1"/>
              </a:solidFill>
              <a:latin typeface="Times New Roman"/>
              <a:ea typeface="Times New Roman"/>
              <a:cs typeface="Times New Roman"/>
              <a:sym typeface="Times New Roman"/>
            </a:endParaRPr>
          </a:p>
          <a:p>
            <a:pPr indent="-146050" lvl="0" marL="457200" rtl="0" algn="l">
              <a:spcBef>
                <a:spcPts val="0"/>
              </a:spcBef>
              <a:spcAft>
                <a:spcPts val="0"/>
              </a:spcAft>
              <a:buClr>
                <a:schemeClr val="accent2"/>
              </a:buClr>
              <a:buSzPts val="1400"/>
              <a:buFont typeface="Times New Roman"/>
              <a:buChar char="●"/>
            </a:pPr>
            <a:r>
              <a:rPr lang="en" sz="2100">
                <a:solidFill>
                  <a:schemeClr val="accent2"/>
                </a:solidFill>
                <a:highlight>
                  <a:schemeClr val="lt1"/>
                </a:highlight>
                <a:latin typeface="Times New Roman"/>
                <a:ea typeface="Times New Roman"/>
                <a:cs typeface="Times New Roman"/>
                <a:sym typeface="Times New Roman"/>
              </a:rPr>
              <a:t>PubMed: 15 million</a:t>
            </a:r>
            <a:endParaRPr sz="2100">
              <a:solidFill>
                <a:schemeClr val="accent2"/>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None/>
            </a:pPr>
            <a:br>
              <a:rPr lang="en" sz="2100">
                <a:solidFill>
                  <a:schemeClr val="accent2"/>
                </a:solidFill>
                <a:highlight>
                  <a:schemeClr val="lt1"/>
                </a:highlight>
                <a:latin typeface="Times New Roman"/>
                <a:ea typeface="Times New Roman"/>
                <a:cs typeface="Times New Roman"/>
                <a:sym typeface="Times New Roman"/>
              </a:rPr>
            </a:br>
            <a:endParaRPr sz="2100">
              <a:solidFill>
                <a:schemeClr val="accent2"/>
              </a:solidFill>
              <a:highlight>
                <a:srgbClr val="FFFFFF"/>
              </a:highlight>
              <a:latin typeface="Times New Roman"/>
              <a:ea typeface="Times New Roman"/>
              <a:cs typeface="Times New Roman"/>
              <a:sym typeface="Times New Roman"/>
            </a:endParaRPr>
          </a:p>
        </p:txBody>
      </p:sp>
      <p:pic>
        <p:nvPicPr>
          <p:cNvPr id="141" name="Google Shape;141;p21"/>
          <p:cNvPicPr preferRelativeResize="0"/>
          <p:nvPr/>
        </p:nvPicPr>
        <p:blipFill>
          <a:blip r:embed="rId4">
            <a:alphaModFix/>
          </a:blip>
          <a:stretch>
            <a:fillRect/>
          </a:stretch>
        </p:blipFill>
        <p:spPr>
          <a:xfrm>
            <a:off x="4904250" y="1258625"/>
            <a:ext cx="4060300" cy="3658425"/>
          </a:xfrm>
          <a:prstGeom prst="rect">
            <a:avLst/>
          </a:prstGeom>
          <a:noFill/>
          <a:ln>
            <a:noFill/>
          </a:ln>
        </p:spPr>
      </p:pic>
      <p:sp>
        <p:nvSpPr>
          <p:cNvPr id="142" name="Google Shape;142;p21"/>
          <p:cNvSpPr txBox="1"/>
          <p:nvPr/>
        </p:nvSpPr>
        <p:spPr>
          <a:xfrm>
            <a:off x="263200" y="2313125"/>
            <a:ext cx="4308900" cy="244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accent2"/>
                </a:solidFill>
                <a:highlight>
                  <a:schemeClr val="lt1"/>
                </a:highlight>
                <a:latin typeface="Times New Roman"/>
                <a:ea typeface="Times New Roman"/>
                <a:cs typeface="Times New Roman"/>
                <a:sym typeface="Times New Roman"/>
              </a:rPr>
              <a:t>Reference Data</a:t>
            </a:r>
            <a:endParaRPr sz="2100">
              <a:solidFill>
                <a:schemeClr val="accent2"/>
              </a:solidFill>
              <a:highlight>
                <a:schemeClr val="lt1"/>
              </a:highlight>
              <a:latin typeface="Times New Roman"/>
              <a:ea typeface="Times New Roman"/>
              <a:cs typeface="Times New Roman"/>
              <a:sym typeface="Times New Roman"/>
            </a:endParaRPr>
          </a:p>
          <a:p>
            <a:pPr indent="-146050" lvl="0" marL="457200" rtl="0" algn="l">
              <a:spcBef>
                <a:spcPts val="0"/>
              </a:spcBef>
              <a:spcAft>
                <a:spcPts val="0"/>
              </a:spcAft>
              <a:buClr>
                <a:schemeClr val="accent2"/>
              </a:buClr>
              <a:buSzPts val="1400"/>
              <a:buFont typeface="Times New Roman"/>
              <a:buChar char="●"/>
            </a:pPr>
            <a:r>
              <a:rPr lang="en" sz="2100">
                <a:solidFill>
                  <a:schemeClr val="accent2"/>
                </a:solidFill>
                <a:highlight>
                  <a:schemeClr val="lt1"/>
                </a:highlight>
                <a:latin typeface="Times New Roman"/>
                <a:ea typeface="Times New Roman"/>
                <a:cs typeface="Times New Roman"/>
                <a:sym typeface="Times New Roman"/>
              </a:rPr>
              <a:t>HUGO Gene Nomenclature Committee  </a:t>
            </a:r>
            <a:endParaRPr sz="2100">
              <a:solidFill>
                <a:schemeClr val="accent2"/>
              </a:solidFill>
              <a:highlight>
                <a:schemeClr val="lt1"/>
              </a:highlight>
              <a:latin typeface="Times New Roman"/>
              <a:ea typeface="Times New Roman"/>
              <a:cs typeface="Times New Roman"/>
              <a:sym typeface="Times New Roman"/>
            </a:endParaRPr>
          </a:p>
          <a:p>
            <a:pPr indent="-146050" lvl="0" marL="457200" rtl="0" algn="l">
              <a:spcBef>
                <a:spcPts val="0"/>
              </a:spcBef>
              <a:spcAft>
                <a:spcPts val="0"/>
              </a:spcAft>
              <a:buClr>
                <a:schemeClr val="accent2"/>
              </a:buClr>
              <a:buSzPts val="1400"/>
              <a:buFont typeface="Times New Roman"/>
              <a:buChar char="●"/>
            </a:pPr>
            <a:r>
              <a:rPr lang="en" sz="2100">
                <a:solidFill>
                  <a:schemeClr val="accent2"/>
                </a:solidFill>
                <a:highlight>
                  <a:schemeClr val="lt1"/>
                </a:highlight>
                <a:latin typeface="Times New Roman"/>
                <a:ea typeface="Times New Roman"/>
                <a:cs typeface="Times New Roman"/>
                <a:sym typeface="Times New Roman"/>
              </a:rPr>
              <a:t>GeneAge</a:t>
            </a:r>
            <a:endParaRPr sz="2100">
              <a:solidFill>
                <a:schemeClr val="accent2"/>
              </a:solidFill>
              <a:highlight>
                <a:schemeClr val="lt1"/>
              </a:highlight>
              <a:latin typeface="Times New Roman"/>
              <a:ea typeface="Times New Roman"/>
              <a:cs typeface="Times New Roman"/>
              <a:sym typeface="Times New Roman"/>
            </a:endParaRPr>
          </a:p>
          <a:p>
            <a:pPr indent="-146050" lvl="0" marL="457200" rtl="0" algn="l">
              <a:spcBef>
                <a:spcPts val="0"/>
              </a:spcBef>
              <a:spcAft>
                <a:spcPts val="0"/>
              </a:spcAft>
              <a:buClr>
                <a:schemeClr val="accent2"/>
              </a:buClr>
              <a:buSzPts val="1400"/>
              <a:buFont typeface="Times New Roman"/>
              <a:buChar char="●"/>
            </a:pPr>
            <a:r>
              <a:rPr lang="en" sz="2100">
                <a:solidFill>
                  <a:schemeClr val="accent2"/>
                </a:solidFill>
                <a:highlight>
                  <a:schemeClr val="lt1"/>
                </a:highlight>
                <a:latin typeface="Times New Roman"/>
                <a:ea typeface="Times New Roman"/>
                <a:cs typeface="Times New Roman"/>
                <a:sym typeface="Times New Roman"/>
              </a:rPr>
              <a:t>ClinicalTrials.gov</a:t>
            </a:r>
            <a:endParaRPr sz="2100">
              <a:solidFill>
                <a:schemeClr val="accent2"/>
              </a:solidFill>
              <a:highlight>
                <a:schemeClr val="lt1"/>
              </a:highlight>
              <a:latin typeface="Times New Roman"/>
              <a:ea typeface="Times New Roman"/>
              <a:cs typeface="Times New Roman"/>
              <a:sym typeface="Times New Roman"/>
            </a:endParaRPr>
          </a:p>
          <a:p>
            <a:pPr indent="-146050" lvl="0" marL="457200" rtl="0" algn="l">
              <a:spcBef>
                <a:spcPts val="0"/>
              </a:spcBef>
              <a:spcAft>
                <a:spcPts val="0"/>
              </a:spcAft>
              <a:buClr>
                <a:schemeClr val="accent2"/>
              </a:buClr>
              <a:buSzPts val="1400"/>
              <a:buFont typeface="Times New Roman"/>
              <a:buChar char="●"/>
            </a:pPr>
            <a:r>
              <a:rPr lang="en" sz="2100">
                <a:solidFill>
                  <a:schemeClr val="accent2"/>
                </a:solidFill>
                <a:highlight>
                  <a:schemeClr val="lt1"/>
                </a:highlight>
                <a:latin typeface="Times New Roman"/>
                <a:ea typeface="Times New Roman"/>
                <a:cs typeface="Times New Roman"/>
                <a:sym typeface="Times New Roman"/>
              </a:rPr>
              <a:t>DrugAge</a:t>
            </a:r>
            <a:endParaRPr sz="2100">
              <a:solidFill>
                <a:schemeClr val="accent2"/>
              </a:solidFill>
              <a:highlight>
                <a:schemeClr val="lt1"/>
              </a:highlight>
              <a:latin typeface="Times New Roman"/>
              <a:ea typeface="Times New Roman"/>
              <a:cs typeface="Times New Roman"/>
              <a:sym typeface="Times New Roman"/>
            </a:endParaRPr>
          </a:p>
          <a:p>
            <a:pPr indent="-146050" lvl="0" marL="457200" rtl="0" algn="l">
              <a:spcBef>
                <a:spcPts val="0"/>
              </a:spcBef>
              <a:spcAft>
                <a:spcPts val="0"/>
              </a:spcAft>
              <a:buClr>
                <a:schemeClr val="accent2"/>
              </a:buClr>
              <a:buSzPts val="1400"/>
              <a:buFont typeface="Times New Roman"/>
              <a:buChar char="●"/>
            </a:pPr>
            <a:r>
              <a:rPr lang="en" sz="2100">
                <a:solidFill>
                  <a:schemeClr val="accent2"/>
                </a:solidFill>
                <a:highlight>
                  <a:schemeClr val="lt1"/>
                </a:highlight>
                <a:latin typeface="Times New Roman"/>
                <a:ea typeface="Times New Roman"/>
                <a:cs typeface="Times New Roman"/>
                <a:sym typeface="Times New Roman"/>
              </a:rPr>
              <a:t>PubMedQA </a:t>
            </a:r>
            <a:endParaRPr/>
          </a:p>
        </p:txBody>
      </p:sp>
      <p:sp>
        <p:nvSpPr>
          <p:cNvPr id="143" name="Google Shape;143;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2"/>
          <p:cNvSpPr txBox="1"/>
          <p:nvPr>
            <p:ph type="title"/>
          </p:nvPr>
        </p:nvSpPr>
        <p:spPr>
          <a:xfrm>
            <a:off x="107650" y="60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latin typeface="Times New Roman"/>
                <a:ea typeface="Times New Roman"/>
                <a:cs typeface="Times New Roman"/>
                <a:sym typeface="Times New Roman"/>
              </a:rPr>
              <a:t>Exploratory </a:t>
            </a:r>
            <a:r>
              <a:rPr b="1" lang="en" sz="2820">
                <a:latin typeface="Times New Roman"/>
                <a:ea typeface="Times New Roman"/>
                <a:cs typeface="Times New Roman"/>
                <a:sym typeface="Times New Roman"/>
              </a:rPr>
              <a:t>Data Analysis</a:t>
            </a:r>
            <a:endParaRPr b="1" sz="2820">
              <a:latin typeface="Times New Roman"/>
              <a:ea typeface="Times New Roman"/>
              <a:cs typeface="Times New Roman"/>
              <a:sym typeface="Times New Roman"/>
            </a:endParaRPr>
          </a:p>
        </p:txBody>
      </p:sp>
      <p:sp>
        <p:nvSpPr>
          <p:cNvPr id="149" name="Google Shape;149;p22"/>
          <p:cNvSpPr txBox="1"/>
          <p:nvPr/>
        </p:nvSpPr>
        <p:spPr>
          <a:xfrm>
            <a:off x="-1" y="722350"/>
            <a:ext cx="9144000" cy="447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150" name="Google Shape;150;p22"/>
          <p:cNvSpPr txBox="1"/>
          <p:nvPr/>
        </p:nvSpPr>
        <p:spPr>
          <a:xfrm>
            <a:off x="178625" y="2157663"/>
            <a:ext cx="8520600" cy="76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Times New Roman"/>
                <a:ea typeface="Times New Roman"/>
                <a:cs typeface="Times New Roman"/>
                <a:sym typeface="Times New Roman"/>
              </a:rPr>
              <a:t>BERTopic model</a:t>
            </a:r>
            <a:r>
              <a:rPr lang="en" sz="2100">
                <a:solidFill>
                  <a:schemeClr val="dk1"/>
                </a:solidFill>
                <a:latin typeface="Times New Roman"/>
                <a:ea typeface="Times New Roman"/>
                <a:cs typeface="Times New Roman"/>
                <a:sym typeface="Times New Roman"/>
              </a:rPr>
              <a:t> was used to look at prevalent topics within PubMed and Grant texts.</a:t>
            </a:r>
            <a:endParaRPr sz="2100">
              <a:solidFill>
                <a:schemeClr val="dk1"/>
              </a:solidFill>
              <a:latin typeface="Times New Roman"/>
              <a:ea typeface="Times New Roman"/>
              <a:cs typeface="Times New Roman"/>
              <a:sym typeface="Times New Roman"/>
            </a:endParaRPr>
          </a:p>
        </p:txBody>
      </p:sp>
      <p:pic>
        <p:nvPicPr>
          <p:cNvPr id="151" name="Google Shape;151;p22"/>
          <p:cNvPicPr preferRelativeResize="0"/>
          <p:nvPr/>
        </p:nvPicPr>
        <p:blipFill>
          <a:blip r:embed="rId3">
            <a:alphaModFix/>
          </a:blip>
          <a:stretch>
            <a:fillRect/>
          </a:stretch>
        </p:blipFill>
        <p:spPr>
          <a:xfrm>
            <a:off x="7631300" y="3672150"/>
            <a:ext cx="1512700" cy="1471350"/>
          </a:xfrm>
          <a:prstGeom prst="rect">
            <a:avLst/>
          </a:prstGeom>
          <a:noFill/>
          <a:ln>
            <a:noFill/>
          </a:ln>
        </p:spPr>
      </p:pic>
      <p:pic>
        <p:nvPicPr>
          <p:cNvPr id="152" name="Google Shape;152;p22"/>
          <p:cNvPicPr preferRelativeResize="0"/>
          <p:nvPr/>
        </p:nvPicPr>
        <p:blipFill rotWithShape="1">
          <a:blip r:embed="rId4">
            <a:alphaModFix/>
          </a:blip>
          <a:srcRect b="0" l="2477" r="0" t="5660"/>
          <a:stretch/>
        </p:blipFill>
        <p:spPr>
          <a:xfrm>
            <a:off x="4939638" y="1399300"/>
            <a:ext cx="2831176" cy="3498275"/>
          </a:xfrm>
          <a:prstGeom prst="rect">
            <a:avLst/>
          </a:prstGeom>
          <a:noFill/>
          <a:ln cap="flat" cmpd="sng" w="9525">
            <a:solidFill>
              <a:schemeClr val="dk2"/>
            </a:solidFill>
            <a:prstDash val="solid"/>
            <a:round/>
            <a:headEnd len="sm" w="sm" type="none"/>
            <a:tailEnd len="sm" w="sm" type="none"/>
          </a:ln>
        </p:spPr>
      </p:pic>
      <p:pic>
        <p:nvPicPr>
          <p:cNvPr id="153" name="Google Shape;153;p22"/>
          <p:cNvPicPr preferRelativeResize="0"/>
          <p:nvPr/>
        </p:nvPicPr>
        <p:blipFill rotWithShape="1">
          <a:blip r:embed="rId5">
            <a:alphaModFix/>
          </a:blip>
          <a:srcRect b="2950" l="0" r="0" t="0"/>
          <a:stretch/>
        </p:blipFill>
        <p:spPr>
          <a:xfrm>
            <a:off x="1444125" y="1399300"/>
            <a:ext cx="2831176" cy="3498276"/>
          </a:xfrm>
          <a:prstGeom prst="rect">
            <a:avLst/>
          </a:prstGeom>
          <a:noFill/>
          <a:ln cap="flat" cmpd="sng" w="9525">
            <a:solidFill>
              <a:schemeClr val="dk2"/>
            </a:solidFill>
            <a:prstDash val="solid"/>
            <a:round/>
            <a:headEnd len="sm" w="sm" type="none"/>
            <a:tailEnd len="sm" w="sm" type="none"/>
          </a:ln>
        </p:spPr>
      </p:pic>
      <p:sp>
        <p:nvSpPr>
          <p:cNvPr id="154" name="Google Shape;154;p22"/>
          <p:cNvSpPr txBox="1"/>
          <p:nvPr/>
        </p:nvSpPr>
        <p:spPr>
          <a:xfrm>
            <a:off x="2495113" y="1093900"/>
            <a:ext cx="682200" cy="30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dk1"/>
                </a:solidFill>
                <a:latin typeface="Times New Roman"/>
                <a:ea typeface="Times New Roman"/>
                <a:cs typeface="Times New Roman"/>
                <a:sym typeface="Times New Roman"/>
              </a:rPr>
              <a:t>Grants</a:t>
            </a:r>
            <a:endParaRPr b="1" sz="1300">
              <a:solidFill>
                <a:schemeClr val="dk1"/>
              </a:solidFill>
            </a:endParaRPr>
          </a:p>
        </p:txBody>
      </p:sp>
      <p:sp>
        <p:nvSpPr>
          <p:cNvPr id="155" name="Google Shape;155;p22"/>
          <p:cNvSpPr txBox="1"/>
          <p:nvPr/>
        </p:nvSpPr>
        <p:spPr>
          <a:xfrm>
            <a:off x="5834113" y="1093900"/>
            <a:ext cx="1042200" cy="30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dk1"/>
                </a:solidFill>
                <a:latin typeface="Times New Roman"/>
                <a:ea typeface="Times New Roman"/>
                <a:cs typeface="Times New Roman"/>
                <a:sym typeface="Times New Roman"/>
              </a:rPr>
              <a:t>PubMed</a:t>
            </a:r>
            <a:endParaRPr b="1" sz="1300">
              <a:solidFill>
                <a:schemeClr val="dk1"/>
              </a:solidFill>
            </a:endParaRPr>
          </a:p>
        </p:txBody>
      </p:sp>
      <p:sp>
        <p:nvSpPr>
          <p:cNvPr id="156" name="Google Shape;156;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50"/>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15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3"/>
          <p:cNvSpPr txBox="1"/>
          <p:nvPr/>
        </p:nvSpPr>
        <p:spPr>
          <a:xfrm>
            <a:off x="4992300" y="0"/>
            <a:ext cx="4151700" cy="51435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1"/>
              </a:solidFill>
              <a:latin typeface="Times New Roman"/>
              <a:ea typeface="Times New Roman"/>
              <a:cs typeface="Times New Roman"/>
              <a:sym typeface="Times New Roman"/>
            </a:endParaRPr>
          </a:p>
        </p:txBody>
      </p:sp>
      <p:sp>
        <p:nvSpPr>
          <p:cNvPr id="162" name="Google Shape;162;p23"/>
          <p:cNvSpPr txBox="1"/>
          <p:nvPr>
            <p:ph type="title"/>
          </p:nvPr>
        </p:nvSpPr>
        <p:spPr>
          <a:xfrm>
            <a:off x="1749750" y="1977200"/>
            <a:ext cx="2273400" cy="91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4200">
                <a:latin typeface="Times New Roman"/>
                <a:ea typeface="Times New Roman"/>
                <a:cs typeface="Times New Roman"/>
                <a:sym typeface="Times New Roman"/>
              </a:rPr>
              <a:t>Methods</a:t>
            </a:r>
            <a:endParaRPr b="1" sz="4200">
              <a:latin typeface="Times New Roman"/>
              <a:ea typeface="Times New Roman"/>
              <a:cs typeface="Times New Roman"/>
              <a:sym typeface="Times New Roman"/>
            </a:endParaRPr>
          </a:p>
        </p:txBody>
      </p:sp>
      <p:sp>
        <p:nvSpPr>
          <p:cNvPr id="163" name="Google Shape;163;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